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Bebas Neue Bold" charset="1" panose="020B0606020202050201"/>
      <p:regular r:id="rId23"/>
    </p:embeddedFont>
    <p:embeddedFont>
      <p:font typeface="Brittany" charset="1" panose="00000000000000000000"/>
      <p:regular r:id="rId24"/>
    </p:embeddedFont>
    <p:embeddedFont>
      <p:font typeface="Bebas Neue" charset="1" panose="00000500000000000000"/>
      <p:regular r:id="rId25"/>
    </p:embeddedFont>
    <p:embeddedFont>
      <p:font typeface="Poppins" charset="1" panose="000005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https://www.linkedin.com/in/elham-adel-%D8%A5%D9%90%D9%84%DB%81%EF%AE%A9%D8%A7%D9%85-44110a295" TargetMode="External" Type="http://schemas.openxmlformats.org/officeDocument/2006/relationships/hyperlink"/><Relationship Id="rId3" Target="https://www.linkedin.com/in/elham-adel-%D8%A5%D9%90%D9%84%DB%81%EF%AE%A9%D8%A7%D9%85-44110a295" TargetMode="External" Type="http://schemas.openxmlformats.org/officeDocument/2006/relationships/hyperlink"/><Relationship Id="rId4" Target="https://www.linkedin.com/in/elham-adel-%D8%A5%D9%90%D9%84%DB%81%EF%AE%A9%D8%A7%D9%85-44110a295" TargetMode="External" Type="http://schemas.openxmlformats.org/officeDocument/2006/relationships/hyperlink"/><Relationship Id="rId5" Target="mailto:elhamadel342@gmail.com" TargetMode="External" Type="http://schemas.openxmlformats.org/officeDocument/2006/relationships/hyperlink"/><Relationship Id="rId6" Target="https://github.com/Elhamadel24"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TextBox 2" id="2"/>
          <p:cNvSpPr txBox="true"/>
          <p:nvPr/>
        </p:nvSpPr>
        <p:spPr>
          <a:xfrm rot="0">
            <a:off x="3961673" y="4436275"/>
            <a:ext cx="10364653" cy="2752499"/>
          </a:xfrm>
          <a:prstGeom prst="rect">
            <a:avLst/>
          </a:prstGeom>
        </p:spPr>
        <p:txBody>
          <a:bodyPr anchor="t" rtlCol="false" tIns="0" lIns="0" bIns="0" rIns="0">
            <a:spAutoFit/>
          </a:bodyPr>
          <a:lstStyle/>
          <a:p>
            <a:pPr algn="ctr">
              <a:lnSpc>
                <a:spcPts val="20484"/>
              </a:lnSpc>
            </a:pPr>
            <a:r>
              <a:rPr lang="en-US" b="true" sz="20484">
                <a:solidFill>
                  <a:srgbClr val="000000"/>
                </a:solidFill>
                <a:latin typeface="Bebas Neue Bold"/>
                <a:ea typeface="Bebas Neue Bold"/>
                <a:cs typeface="Bebas Neue Bold"/>
                <a:sym typeface="Bebas Neue Bold"/>
              </a:rPr>
              <a:t>PORTFOLIO</a:t>
            </a:r>
          </a:p>
        </p:txBody>
      </p:sp>
      <p:grpSp>
        <p:nvGrpSpPr>
          <p:cNvPr name="Group 3" id="3"/>
          <p:cNvGrpSpPr/>
          <p:nvPr/>
        </p:nvGrpSpPr>
        <p:grpSpPr>
          <a:xfrm rot="0">
            <a:off x="6637827" y="6538132"/>
            <a:ext cx="5012346" cy="781940"/>
            <a:chOff x="0" y="0"/>
            <a:chExt cx="6609980" cy="1031175"/>
          </a:xfrm>
        </p:grpSpPr>
        <p:sp>
          <p:nvSpPr>
            <p:cNvPr name="Freeform 4" id="4"/>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DFD8CA"/>
            </a:solidFill>
          </p:spPr>
        </p:sp>
        <p:sp>
          <p:nvSpPr>
            <p:cNvPr name="Freeform 5" id="5"/>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sp>
        <p:nvSpPr>
          <p:cNvPr name="AutoShape 6" id="6"/>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7" id="7"/>
          <p:cNvGrpSpPr/>
          <p:nvPr/>
        </p:nvGrpSpPr>
        <p:grpSpPr>
          <a:xfrm rot="0">
            <a:off x="16981873" y="1121493"/>
            <a:ext cx="277427" cy="277427"/>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9" id="9"/>
          <p:cNvGrpSpPr/>
          <p:nvPr/>
        </p:nvGrpSpPr>
        <p:grpSpPr>
          <a:xfrm rot="0">
            <a:off x="16575495" y="1121493"/>
            <a:ext cx="277427" cy="277427"/>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1" id="11"/>
          <p:cNvGrpSpPr/>
          <p:nvPr/>
        </p:nvGrpSpPr>
        <p:grpSpPr>
          <a:xfrm rot="0">
            <a:off x="16169118" y="1121493"/>
            <a:ext cx="277427" cy="277427"/>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sp>
        <p:nvSpPr>
          <p:cNvPr name="TextBox 13" id="13"/>
          <p:cNvSpPr txBox="true"/>
          <p:nvPr/>
        </p:nvSpPr>
        <p:spPr>
          <a:xfrm rot="0">
            <a:off x="5243398" y="2885842"/>
            <a:ext cx="7822302" cy="2064004"/>
          </a:xfrm>
          <a:prstGeom prst="rect">
            <a:avLst/>
          </a:prstGeom>
        </p:spPr>
        <p:txBody>
          <a:bodyPr anchor="t" rtlCol="false" tIns="0" lIns="0" bIns="0" rIns="0">
            <a:spAutoFit/>
          </a:bodyPr>
          <a:lstStyle/>
          <a:p>
            <a:pPr algn="ctr">
              <a:lnSpc>
                <a:spcPts val="15459"/>
              </a:lnSpc>
            </a:pPr>
            <a:r>
              <a:rPr lang="en-US" sz="15459">
                <a:solidFill>
                  <a:srgbClr val="B91646"/>
                </a:solidFill>
                <a:latin typeface="Brittany"/>
                <a:ea typeface="Brittany"/>
                <a:cs typeface="Brittany"/>
                <a:sym typeface="Brittany"/>
              </a:rPr>
              <a:t>creative</a:t>
            </a:r>
          </a:p>
        </p:txBody>
      </p:sp>
      <p:sp>
        <p:nvSpPr>
          <p:cNvPr name="TextBox 14" id="14"/>
          <p:cNvSpPr txBox="true"/>
          <p:nvPr/>
        </p:nvSpPr>
        <p:spPr>
          <a:xfrm rot="0">
            <a:off x="6862056" y="6661966"/>
            <a:ext cx="4582676" cy="522777"/>
          </a:xfrm>
          <a:prstGeom prst="rect">
            <a:avLst/>
          </a:prstGeom>
        </p:spPr>
        <p:txBody>
          <a:bodyPr anchor="t" rtlCol="false" tIns="0" lIns="0" bIns="0" rIns="0">
            <a:spAutoFit/>
          </a:bodyPr>
          <a:lstStyle/>
          <a:p>
            <a:pPr algn="ctr">
              <a:lnSpc>
                <a:spcPts val="4260"/>
              </a:lnSpc>
            </a:pPr>
            <a:r>
              <a:rPr lang="en-US" sz="3043" spc="456">
                <a:solidFill>
                  <a:srgbClr val="000000"/>
                </a:solidFill>
                <a:latin typeface="Bebas Neue"/>
                <a:ea typeface="Bebas Neue"/>
                <a:cs typeface="Bebas Neue"/>
                <a:sym typeface="Bebas Neue"/>
              </a:rPr>
              <a:t>by elham adel </a:t>
            </a:r>
          </a:p>
        </p:txBody>
      </p:sp>
      <p:sp>
        <p:nvSpPr>
          <p:cNvPr name="TextBox 15" id="15"/>
          <p:cNvSpPr txBox="true"/>
          <p:nvPr/>
        </p:nvSpPr>
        <p:spPr>
          <a:xfrm rot="0">
            <a:off x="1028700" y="952500"/>
            <a:ext cx="5327435" cy="58118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presentation template</a:t>
            </a:r>
          </a:p>
        </p:txBody>
      </p:sp>
      <p:grpSp>
        <p:nvGrpSpPr>
          <p:cNvPr name="Group 16" id="16"/>
          <p:cNvGrpSpPr/>
          <p:nvPr/>
        </p:nvGrpSpPr>
        <p:grpSpPr>
          <a:xfrm rot="0">
            <a:off x="2010078" y="9056665"/>
            <a:ext cx="277427" cy="277427"/>
            <a:chOff x="0" y="0"/>
            <a:chExt cx="6350000" cy="6350000"/>
          </a:xfrm>
        </p:grpSpPr>
        <p:sp>
          <p:nvSpPr>
            <p:cNvPr name="Freeform 17" id="1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18" id="18"/>
          <p:cNvGrpSpPr/>
          <p:nvPr/>
        </p:nvGrpSpPr>
        <p:grpSpPr>
          <a:xfrm rot="0">
            <a:off x="1380225" y="9056665"/>
            <a:ext cx="277427" cy="277427"/>
            <a:chOff x="0" y="0"/>
            <a:chExt cx="6350000" cy="6350000"/>
          </a:xfrm>
        </p:grpSpPr>
        <p:sp>
          <p:nvSpPr>
            <p:cNvPr name="Freeform 19" id="1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grpSp>
        <p:nvGrpSpPr>
          <p:cNvPr name="Group 20" id="20"/>
          <p:cNvGrpSpPr/>
          <p:nvPr/>
        </p:nvGrpSpPr>
        <p:grpSpPr>
          <a:xfrm rot="0">
            <a:off x="750373" y="9056665"/>
            <a:ext cx="277427" cy="277427"/>
            <a:chOff x="0" y="0"/>
            <a:chExt cx="6350000" cy="6350000"/>
          </a:xfrm>
        </p:grpSpPr>
        <p:sp>
          <p:nvSpPr>
            <p:cNvPr name="Freeform 21" id="2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6356135" y="2007369"/>
            <a:ext cx="5260386" cy="6265491"/>
            <a:chOff x="0" y="0"/>
            <a:chExt cx="6937080" cy="8262552"/>
          </a:xfrm>
        </p:grpSpPr>
        <p:sp>
          <p:nvSpPr>
            <p:cNvPr name="Freeform 4" id="4"/>
            <p:cNvSpPr/>
            <p:nvPr/>
          </p:nvSpPr>
          <p:spPr>
            <a:xfrm flipH="false" flipV="false" rot="0">
              <a:off x="31750" y="31750"/>
              <a:ext cx="6873580" cy="8199051"/>
            </a:xfrm>
            <a:custGeom>
              <a:avLst/>
              <a:gdLst/>
              <a:ahLst/>
              <a:cxnLst/>
              <a:rect r="r" b="b" t="t" l="l"/>
              <a:pathLst>
                <a:path h="8199051" w="6873580">
                  <a:moveTo>
                    <a:pt x="6780870" y="8199051"/>
                  </a:moveTo>
                  <a:lnTo>
                    <a:pt x="92710" y="8199051"/>
                  </a:lnTo>
                  <a:cubicBezTo>
                    <a:pt x="41910" y="8199051"/>
                    <a:pt x="0" y="8157142"/>
                    <a:pt x="0" y="8106342"/>
                  </a:cubicBezTo>
                  <a:lnTo>
                    <a:pt x="0" y="92710"/>
                  </a:lnTo>
                  <a:cubicBezTo>
                    <a:pt x="0" y="41910"/>
                    <a:pt x="41910" y="0"/>
                    <a:pt x="92710" y="0"/>
                  </a:cubicBezTo>
                  <a:lnTo>
                    <a:pt x="6779600" y="0"/>
                  </a:lnTo>
                  <a:cubicBezTo>
                    <a:pt x="6830400" y="0"/>
                    <a:pt x="6872310" y="41910"/>
                    <a:pt x="6872310" y="92710"/>
                  </a:cubicBezTo>
                  <a:lnTo>
                    <a:pt x="6872310" y="8105072"/>
                  </a:lnTo>
                  <a:cubicBezTo>
                    <a:pt x="6873580" y="8157142"/>
                    <a:pt x="6831670" y="8199051"/>
                    <a:pt x="6780870" y="8199051"/>
                  </a:cubicBezTo>
                  <a:close/>
                </a:path>
              </a:pathLst>
            </a:custGeom>
            <a:solidFill>
              <a:srgbClr val="B91646"/>
            </a:solidFill>
          </p:spPr>
        </p:sp>
        <p:sp>
          <p:nvSpPr>
            <p:cNvPr name="Freeform 5" id="5"/>
            <p:cNvSpPr/>
            <p:nvPr/>
          </p:nvSpPr>
          <p:spPr>
            <a:xfrm flipH="false" flipV="false" rot="0">
              <a:off x="0" y="0"/>
              <a:ext cx="6937080" cy="8262552"/>
            </a:xfrm>
            <a:custGeom>
              <a:avLst/>
              <a:gdLst/>
              <a:ahLst/>
              <a:cxnLst/>
              <a:rect r="r" b="b" t="t" l="l"/>
              <a:pathLst>
                <a:path h="8262552" w="6937080">
                  <a:moveTo>
                    <a:pt x="6812620" y="59690"/>
                  </a:moveTo>
                  <a:cubicBezTo>
                    <a:pt x="6848180" y="59690"/>
                    <a:pt x="6877390" y="88900"/>
                    <a:pt x="6877390" y="124460"/>
                  </a:cubicBezTo>
                  <a:lnTo>
                    <a:pt x="6877390" y="8138092"/>
                  </a:lnTo>
                  <a:cubicBezTo>
                    <a:pt x="6877390" y="8173652"/>
                    <a:pt x="6848180" y="8202862"/>
                    <a:pt x="6812620" y="8202862"/>
                  </a:cubicBezTo>
                  <a:lnTo>
                    <a:pt x="124460" y="8202862"/>
                  </a:lnTo>
                  <a:cubicBezTo>
                    <a:pt x="88900" y="8202862"/>
                    <a:pt x="59690" y="8173652"/>
                    <a:pt x="59690" y="8138092"/>
                  </a:cubicBezTo>
                  <a:lnTo>
                    <a:pt x="59690" y="124460"/>
                  </a:lnTo>
                  <a:cubicBezTo>
                    <a:pt x="59690" y="88900"/>
                    <a:pt x="88900" y="59690"/>
                    <a:pt x="124460" y="59690"/>
                  </a:cubicBezTo>
                  <a:lnTo>
                    <a:pt x="6812621" y="59690"/>
                  </a:lnTo>
                  <a:moveTo>
                    <a:pt x="6812621" y="0"/>
                  </a:moveTo>
                  <a:lnTo>
                    <a:pt x="124460" y="0"/>
                  </a:lnTo>
                  <a:cubicBezTo>
                    <a:pt x="55880" y="0"/>
                    <a:pt x="0" y="55880"/>
                    <a:pt x="0" y="124460"/>
                  </a:cubicBezTo>
                  <a:lnTo>
                    <a:pt x="0" y="8138092"/>
                  </a:lnTo>
                  <a:cubicBezTo>
                    <a:pt x="0" y="8206672"/>
                    <a:pt x="55880" y="8262552"/>
                    <a:pt x="124460" y="8262552"/>
                  </a:cubicBezTo>
                  <a:lnTo>
                    <a:pt x="6812621" y="8262552"/>
                  </a:lnTo>
                  <a:cubicBezTo>
                    <a:pt x="6881200" y="8262552"/>
                    <a:pt x="6937080" y="8206672"/>
                    <a:pt x="6937080" y="8138092"/>
                  </a:cubicBezTo>
                  <a:lnTo>
                    <a:pt x="6937080" y="124460"/>
                  </a:lnTo>
                  <a:cubicBezTo>
                    <a:pt x="6937080" y="55880"/>
                    <a:pt x="6881200" y="0"/>
                    <a:pt x="6812621" y="0"/>
                  </a:cubicBezTo>
                  <a:close/>
                </a:path>
              </a:pathLst>
            </a:custGeom>
            <a:solidFill>
              <a:srgbClr val="000000"/>
            </a:solidFill>
          </p:spPr>
        </p:sp>
      </p:grpSp>
      <p:grpSp>
        <p:nvGrpSpPr>
          <p:cNvPr name="Group 6" id="6"/>
          <p:cNvGrpSpPr/>
          <p:nvPr/>
        </p:nvGrpSpPr>
        <p:grpSpPr>
          <a:xfrm rot="0">
            <a:off x="12434115" y="2007369"/>
            <a:ext cx="5635293" cy="6265491"/>
            <a:chOff x="0" y="0"/>
            <a:chExt cx="7431484" cy="8262552"/>
          </a:xfrm>
        </p:grpSpPr>
        <p:sp>
          <p:nvSpPr>
            <p:cNvPr name="Freeform 7" id="7"/>
            <p:cNvSpPr/>
            <p:nvPr/>
          </p:nvSpPr>
          <p:spPr>
            <a:xfrm flipH="false" flipV="false" rot="0">
              <a:off x="31750" y="31750"/>
              <a:ext cx="7367984" cy="8199051"/>
            </a:xfrm>
            <a:custGeom>
              <a:avLst/>
              <a:gdLst/>
              <a:ahLst/>
              <a:cxnLst/>
              <a:rect r="r" b="b" t="t" l="l"/>
              <a:pathLst>
                <a:path h="8199051" w="7367984">
                  <a:moveTo>
                    <a:pt x="7275274" y="8199051"/>
                  </a:moveTo>
                  <a:lnTo>
                    <a:pt x="92710" y="8199051"/>
                  </a:lnTo>
                  <a:cubicBezTo>
                    <a:pt x="41910" y="8199051"/>
                    <a:pt x="0" y="8157142"/>
                    <a:pt x="0" y="8106342"/>
                  </a:cubicBezTo>
                  <a:lnTo>
                    <a:pt x="0" y="92710"/>
                  </a:lnTo>
                  <a:cubicBezTo>
                    <a:pt x="0" y="41910"/>
                    <a:pt x="41910" y="0"/>
                    <a:pt x="92710" y="0"/>
                  </a:cubicBezTo>
                  <a:lnTo>
                    <a:pt x="7274004" y="0"/>
                  </a:lnTo>
                  <a:cubicBezTo>
                    <a:pt x="7324804" y="0"/>
                    <a:pt x="7366714" y="41910"/>
                    <a:pt x="7366714" y="92710"/>
                  </a:cubicBezTo>
                  <a:lnTo>
                    <a:pt x="7366714" y="8105072"/>
                  </a:lnTo>
                  <a:cubicBezTo>
                    <a:pt x="7367984" y="8157142"/>
                    <a:pt x="7326074" y="8199051"/>
                    <a:pt x="7275274" y="8199051"/>
                  </a:cubicBezTo>
                  <a:close/>
                </a:path>
              </a:pathLst>
            </a:custGeom>
            <a:solidFill>
              <a:srgbClr val="F9C041"/>
            </a:solidFill>
          </p:spPr>
        </p:sp>
        <p:sp>
          <p:nvSpPr>
            <p:cNvPr name="Freeform 8" id="8"/>
            <p:cNvSpPr/>
            <p:nvPr/>
          </p:nvSpPr>
          <p:spPr>
            <a:xfrm flipH="false" flipV="false" rot="0">
              <a:off x="0" y="0"/>
              <a:ext cx="7431484" cy="8262552"/>
            </a:xfrm>
            <a:custGeom>
              <a:avLst/>
              <a:gdLst/>
              <a:ahLst/>
              <a:cxnLst/>
              <a:rect r="r" b="b" t="t" l="l"/>
              <a:pathLst>
                <a:path h="8262552" w="7431484">
                  <a:moveTo>
                    <a:pt x="7307024" y="59690"/>
                  </a:moveTo>
                  <a:cubicBezTo>
                    <a:pt x="7342584" y="59690"/>
                    <a:pt x="7371793" y="88900"/>
                    <a:pt x="7371793" y="124460"/>
                  </a:cubicBezTo>
                  <a:lnTo>
                    <a:pt x="7371793" y="8138092"/>
                  </a:lnTo>
                  <a:cubicBezTo>
                    <a:pt x="7371793" y="8173652"/>
                    <a:pt x="7342584" y="8202862"/>
                    <a:pt x="7307024" y="8202862"/>
                  </a:cubicBezTo>
                  <a:lnTo>
                    <a:pt x="124460" y="8202862"/>
                  </a:lnTo>
                  <a:cubicBezTo>
                    <a:pt x="88900" y="8202862"/>
                    <a:pt x="59690" y="8173652"/>
                    <a:pt x="59690" y="8138092"/>
                  </a:cubicBezTo>
                  <a:lnTo>
                    <a:pt x="59690" y="124460"/>
                  </a:lnTo>
                  <a:cubicBezTo>
                    <a:pt x="59690" y="88900"/>
                    <a:pt x="88900" y="59690"/>
                    <a:pt x="124460" y="59690"/>
                  </a:cubicBezTo>
                  <a:lnTo>
                    <a:pt x="7307024" y="59690"/>
                  </a:lnTo>
                  <a:moveTo>
                    <a:pt x="7307024" y="0"/>
                  </a:moveTo>
                  <a:lnTo>
                    <a:pt x="124460" y="0"/>
                  </a:lnTo>
                  <a:cubicBezTo>
                    <a:pt x="55880" y="0"/>
                    <a:pt x="0" y="55880"/>
                    <a:pt x="0" y="124460"/>
                  </a:cubicBezTo>
                  <a:lnTo>
                    <a:pt x="0" y="8138092"/>
                  </a:lnTo>
                  <a:cubicBezTo>
                    <a:pt x="0" y="8206672"/>
                    <a:pt x="55880" y="8262552"/>
                    <a:pt x="124460" y="8262552"/>
                  </a:cubicBezTo>
                  <a:lnTo>
                    <a:pt x="7307024" y="8262552"/>
                  </a:lnTo>
                  <a:cubicBezTo>
                    <a:pt x="7375604" y="8262552"/>
                    <a:pt x="7431484" y="8206672"/>
                    <a:pt x="7431484" y="8138092"/>
                  </a:cubicBezTo>
                  <a:lnTo>
                    <a:pt x="7431484" y="124460"/>
                  </a:lnTo>
                  <a:cubicBezTo>
                    <a:pt x="7431484" y="55880"/>
                    <a:pt x="7375604" y="0"/>
                    <a:pt x="7307024" y="0"/>
                  </a:cubicBezTo>
                  <a:close/>
                </a:path>
              </a:pathLst>
            </a:custGeom>
            <a:solidFill>
              <a:srgbClr val="000000"/>
            </a:solidFill>
          </p:spPr>
        </p:sp>
      </p:grpSp>
      <p:grpSp>
        <p:nvGrpSpPr>
          <p:cNvPr name="Group 9" id="9"/>
          <p:cNvGrpSpPr/>
          <p:nvPr/>
        </p:nvGrpSpPr>
        <p:grpSpPr>
          <a:xfrm rot="0">
            <a:off x="6675736" y="2327111"/>
            <a:ext cx="4621184" cy="5632779"/>
            <a:chOff x="0" y="0"/>
            <a:chExt cx="6161579" cy="7510372"/>
          </a:xfrm>
        </p:grpSpPr>
        <p:pic>
          <p:nvPicPr>
            <p:cNvPr name="Picture 10" id="10"/>
            <p:cNvPicPr>
              <a:picLocks noChangeAspect="true"/>
            </p:cNvPicPr>
            <p:nvPr/>
          </p:nvPicPr>
          <p:blipFill>
            <a:blip r:embed="rId2"/>
            <a:srcRect l="2965" t="0" r="40930" b="0"/>
            <a:stretch>
              <a:fillRect/>
            </a:stretch>
          </p:blipFill>
          <p:spPr>
            <a:xfrm flipH="false" flipV="false">
              <a:off x="0" y="0"/>
              <a:ext cx="6161579" cy="7510372"/>
            </a:xfrm>
            <a:prstGeom prst="rect">
              <a:avLst/>
            </a:prstGeom>
          </p:spPr>
        </p:pic>
      </p:grpSp>
      <p:grpSp>
        <p:nvGrpSpPr>
          <p:cNvPr name="Group 11" id="11"/>
          <p:cNvGrpSpPr/>
          <p:nvPr/>
        </p:nvGrpSpPr>
        <p:grpSpPr>
          <a:xfrm rot="0">
            <a:off x="12780541" y="2323725"/>
            <a:ext cx="4942440" cy="5632779"/>
            <a:chOff x="0" y="0"/>
            <a:chExt cx="6589920" cy="7510372"/>
          </a:xfrm>
        </p:grpSpPr>
        <p:pic>
          <p:nvPicPr>
            <p:cNvPr name="Picture 12" id="12"/>
            <p:cNvPicPr>
              <a:picLocks noChangeAspect="true"/>
            </p:cNvPicPr>
            <p:nvPr/>
          </p:nvPicPr>
          <p:blipFill>
            <a:blip r:embed="rId3"/>
            <a:srcRect l="4029" t="0" r="35163" b="0"/>
            <a:stretch>
              <a:fillRect/>
            </a:stretch>
          </p:blipFill>
          <p:spPr>
            <a:xfrm flipH="false" flipV="false">
              <a:off x="0" y="0"/>
              <a:ext cx="6589920" cy="7510372"/>
            </a:xfrm>
            <a:prstGeom prst="rect">
              <a:avLst/>
            </a:prstGeom>
          </p:spPr>
        </p:pic>
      </p:grpSp>
      <p:sp>
        <p:nvSpPr>
          <p:cNvPr name="TextBox 13" id="13"/>
          <p:cNvSpPr txBox="true"/>
          <p:nvPr/>
        </p:nvSpPr>
        <p:spPr>
          <a:xfrm rot="0">
            <a:off x="343395" y="2229829"/>
            <a:ext cx="6012740" cy="310409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PROJECT 01</a:t>
            </a:r>
          </a:p>
          <a:p>
            <a:pPr algn="l">
              <a:lnSpc>
                <a:spcPts val="11883"/>
              </a:lnSpc>
            </a:pPr>
          </a:p>
        </p:txBody>
      </p:sp>
      <p:sp>
        <p:nvSpPr>
          <p:cNvPr name="TextBox 14" id="14"/>
          <p:cNvSpPr txBox="true"/>
          <p:nvPr/>
        </p:nvSpPr>
        <p:spPr>
          <a:xfrm rot="0">
            <a:off x="343395" y="5025814"/>
            <a:ext cx="5823710" cy="436435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Smart Home Automation</a:t>
            </a:r>
          </a:p>
          <a:p>
            <a:pPr algn="l">
              <a:lnSpc>
                <a:spcPts val="3839"/>
              </a:lnSpc>
            </a:pPr>
            <a:r>
              <a:rPr lang="en-US" sz="2399">
                <a:solidFill>
                  <a:srgbClr val="000000"/>
                </a:solidFill>
                <a:latin typeface="Poppins"/>
                <a:ea typeface="Poppins"/>
                <a:cs typeface="Poppins"/>
                <a:sym typeface="Poppins"/>
              </a:rPr>
              <a:t> Developed an IoT-based system using Arduino and ESP8266 to remotely control home lighting and monitor environmental sensors through a mobile app, enabling real-time control and creating a more convenient, connected smart living experience</a:t>
            </a:r>
          </a:p>
        </p:txBody>
      </p:sp>
      <p:sp>
        <p:nvSpPr>
          <p:cNvPr name="TextBox 15" id="15"/>
          <p:cNvSpPr txBox="true"/>
          <p:nvPr/>
        </p:nvSpPr>
        <p:spPr>
          <a:xfrm rot="0">
            <a:off x="1028700" y="952500"/>
            <a:ext cx="5327435" cy="58499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elham adel</a:t>
            </a:r>
          </a:p>
        </p:txBody>
      </p:sp>
      <p:sp>
        <p:nvSpPr>
          <p:cNvPr name="TextBox 16" id="16"/>
          <p:cNvSpPr txBox="true"/>
          <p:nvPr/>
        </p:nvSpPr>
        <p:spPr>
          <a:xfrm rot="0">
            <a:off x="778171" y="3596139"/>
            <a:ext cx="3609942" cy="584996"/>
          </a:xfrm>
          <a:prstGeom prst="rect">
            <a:avLst/>
          </a:prstGeom>
        </p:spPr>
        <p:txBody>
          <a:bodyPr anchor="t" rtlCol="false" tIns="0" lIns="0" bIns="0" rIns="0">
            <a:spAutoFit/>
          </a:bodyPr>
          <a:lstStyle/>
          <a:p>
            <a:pPr algn="ctr">
              <a:lnSpc>
                <a:spcPts val="4716"/>
              </a:lnSpc>
              <a:spcBef>
                <a:spcPct val="0"/>
              </a:spcBef>
            </a:pPr>
            <a:r>
              <a:rPr lang="en-US" b="true" sz="3368">
                <a:solidFill>
                  <a:srgbClr val="000000"/>
                </a:solidFill>
                <a:latin typeface="Bebas Neue Bold"/>
                <a:ea typeface="Bebas Neue Bold"/>
                <a:cs typeface="Bebas Neue Bold"/>
                <a:sym typeface="Bebas Neue Bold"/>
              </a:rPr>
              <a:t>Sm</a:t>
            </a:r>
            <a:r>
              <a:rPr lang="en-US" b="true" sz="3368">
                <a:solidFill>
                  <a:srgbClr val="000000"/>
                </a:solidFill>
                <a:latin typeface="Bebas Neue Bold"/>
                <a:ea typeface="Bebas Neue Bold"/>
                <a:cs typeface="Bebas Neue Bold"/>
                <a:sym typeface="Bebas Neue Bold"/>
              </a:rPr>
              <a:t>art Home Automation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1028700" y="2007369"/>
            <a:ext cx="8838697" cy="6265491"/>
            <a:chOff x="0" y="0"/>
            <a:chExt cx="11655940" cy="8262552"/>
          </a:xfrm>
        </p:grpSpPr>
        <p:sp>
          <p:nvSpPr>
            <p:cNvPr name="Freeform 4" id="4"/>
            <p:cNvSpPr/>
            <p:nvPr/>
          </p:nvSpPr>
          <p:spPr>
            <a:xfrm flipH="false" flipV="false" rot="0">
              <a:off x="31750" y="31750"/>
              <a:ext cx="11592440" cy="8199051"/>
            </a:xfrm>
            <a:custGeom>
              <a:avLst/>
              <a:gdLst/>
              <a:ahLst/>
              <a:cxnLst/>
              <a:rect r="r" b="b" t="t" l="l"/>
              <a:pathLst>
                <a:path h="8199051" w="11592440">
                  <a:moveTo>
                    <a:pt x="11499731" y="8199051"/>
                  </a:moveTo>
                  <a:lnTo>
                    <a:pt x="92710" y="8199051"/>
                  </a:lnTo>
                  <a:cubicBezTo>
                    <a:pt x="41910" y="8199051"/>
                    <a:pt x="0" y="8157142"/>
                    <a:pt x="0" y="8106342"/>
                  </a:cubicBezTo>
                  <a:lnTo>
                    <a:pt x="0" y="92710"/>
                  </a:lnTo>
                  <a:cubicBezTo>
                    <a:pt x="0" y="41910"/>
                    <a:pt x="41910" y="0"/>
                    <a:pt x="92710" y="0"/>
                  </a:cubicBezTo>
                  <a:lnTo>
                    <a:pt x="11498460" y="0"/>
                  </a:lnTo>
                  <a:cubicBezTo>
                    <a:pt x="11549260" y="0"/>
                    <a:pt x="11591171" y="41910"/>
                    <a:pt x="11591171" y="92710"/>
                  </a:cubicBezTo>
                  <a:lnTo>
                    <a:pt x="11591171" y="8105072"/>
                  </a:lnTo>
                  <a:cubicBezTo>
                    <a:pt x="11592440" y="8157142"/>
                    <a:pt x="11550531" y="8199051"/>
                    <a:pt x="11499731" y="8199051"/>
                  </a:cubicBezTo>
                  <a:close/>
                </a:path>
              </a:pathLst>
            </a:custGeom>
            <a:solidFill>
              <a:srgbClr val="DFD8CA"/>
            </a:solidFill>
          </p:spPr>
        </p:sp>
        <p:sp>
          <p:nvSpPr>
            <p:cNvPr name="Freeform 5" id="5"/>
            <p:cNvSpPr/>
            <p:nvPr/>
          </p:nvSpPr>
          <p:spPr>
            <a:xfrm flipH="false" flipV="false" rot="0">
              <a:off x="0" y="0"/>
              <a:ext cx="11655940" cy="8262552"/>
            </a:xfrm>
            <a:custGeom>
              <a:avLst/>
              <a:gdLst/>
              <a:ahLst/>
              <a:cxnLst/>
              <a:rect r="r" b="b" t="t" l="l"/>
              <a:pathLst>
                <a:path h="8262552" w="11655940">
                  <a:moveTo>
                    <a:pt x="11531481" y="59690"/>
                  </a:moveTo>
                  <a:cubicBezTo>
                    <a:pt x="11567040" y="59690"/>
                    <a:pt x="11596250" y="88900"/>
                    <a:pt x="11596250" y="124460"/>
                  </a:cubicBezTo>
                  <a:lnTo>
                    <a:pt x="11596250" y="8138092"/>
                  </a:lnTo>
                  <a:cubicBezTo>
                    <a:pt x="11596250" y="8173652"/>
                    <a:pt x="11567040" y="8202862"/>
                    <a:pt x="11531481" y="8202862"/>
                  </a:cubicBezTo>
                  <a:lnTo>
                    <a:pt x="124460" y="8202862"/>
                  </a:lnTo>
                  <a:cubicBezTo>
                    <a:pt x="88900" y="8202862"/>
                    <a:pt x="59690" y="8173652"/>
                    <a:pt x="59690" y="8138092"/>
                  </a:cubicBezTo>
                  <a:lnTo>
                    <a:pt x="59690" y="124460"/>
                  </a:lnTo>
                  <a:cubicBezTo>
                    <a:pt x="59690" y="88900"/>
                    <a:pt x="88900" y="59690"/>
                    <a:pt x="124460" y="59690"/>
                  </a:cubicBezTo>
                  <a:lnTo>
                    <a:pt x="11531481" y="59690"/>
                  </a:lnTo>
                  <a:moveTo>
                    <a:pt x="11531481" y="0"/>
                  </a:moveTo>
                  <a:lnTo>
                    <a:pt x="124460" y="0"/>
                  </a:lnTo>
                  <a:cubicBezTo>
                    <a:pt x="55880" y="0"/>
                    <a:pt x="0" y="55880"/>
                    <a:pt x="0" y="124460"/>
                  </a:cubicBezTo>
                  <a:lnTo>
                    <a:pt x="0" y="8138092"/>
                  </a:lnTo>
                  <a:cubicBezTo>
                    <a:pt x="0" y="8206672"/>
                    <a:pt x="55880" y="8262552"/>
                    <a:pt x="124460" y="8262552"/>
                  </a:cubicBezTo>
                  <a:lnTo>
                    <a:pt x="11531481" y="8262552"/>
                  </a:lnTo>
                  <a:cubicBezTo>
                    <a:pt x="11600060" y="8262552"/>
                    <a:pt x="11655940" y="8206672"/>
                    <a:pt x="11655940" y="8138092"/>
                  </a:cubicBezTo>
                  <a:lnTo>
                    <a:pt x="11655940" y="124460"/>
                  </a:lnTo>
                  <a:cubicBezTo>
                    <a:pt x="11655940" y="55880"/>
                    <a:pt x="11600060" y="0"/>
                    <a:pt x="11531481" y="0"/>
                  </a:cubicBezTo>
                  <a:close/>
                </a:path>
              </a:pathLst>
            </a:custGeom>
            <a:solidFill>
              <a:srgbClr val="000000"/>
            </a:solidFill>
          </p:spPr>
        </p:sp>
      </p:grpSp>
      <p:grpSp>
        <p:nvGrpSpPr>
          <p:cNvPr name="Group 6" id="6"/>
          <p:cNvGrpSpPr/>
          <p:nvPr/>
        </p:nvGrpSpPr>
        <p:grpSpPr>
          <a:xfrm rot="0">
            <a:off x="1361173" y="2304080"/>
            <a:ext cx="8173752" cy="5658522"/>
            <a:chOff x="0" y="0"/>
            <a:chExt cx="10898336" cy="7544696"/>
          </a:xfrm>
        </p:grpSpPr>
        <p:pic>
          <p:nvPicPr>
            <p:cNvPr name="Picture 7" id="7"/>
            <p:cNvPicPr>
              <a:picLocks noChangeAspect="true"/>
            </p:cNvPicPr>
            <p:nvPr/>
          </p:nvPicPr>
          <p:blipFill>
            <a:blip r:embed="rId2"/>
            <a:srcRect l="0" t="13723" r="0" b="13723"/>
            <a:stretch>
              <a:fillRect/>
            </a:stretch>
          </p:blipFill>
          <p:spPr>
            <a:xfrm flipH="false" flipV="false">
              <a:off x="0" y="0"/>
              <a:ext cx="10898336" cy="7544696"/>
            </a:xfrm>
            <a:prstGeom prst="rect">
              <a:avLst/>
            </a:prstGeom>
          </p:spPr>
        </p:pic>
      </p:grpSp>
      <p:sp>
        <p:nvSpPr>
          <p:cNvPr name="TextBox 8" id="8"/>
          <p:cNvSpPr txBox="true"/>
          <p:nvPr/>
        </p:nvSpPr>
        <p:spPr>
          <a:xfrm rot="0">
            <a:off x="10880457" y="845556"/>
            <a:ext cx="6012740" cy="159533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PROJECT 02</a:t>
            </a:r>
          </a:p>
        </p:txBody>
      </p:sp>
      <p:sp>
        <p:nvSpPr>
          <p:cNvPr name="TextBox 9" id="9"/>
          <p:cNvSpPr txBox="true"/>
          <p:nvPr/>
        </p:nvSpPr>
        <p:spPr>
          <a:xfrm rot="0">
            <a:off x="10880457" y="4729774"/>
            <a:ext cx="6012740" cy="339280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 Built a weather monitoring system using Raspberry Pi and multiple sensors to collect real-time temperature, humidity, and pressure data, with results visualized through an intuitive interface to provide accurate and accessible environmental insights.</a:t>
            </a:r>
          </a:p>
        </p:txBody>
      </p:sp>
      <p:sp>
        <p:nvSpPr>
          <p:cNvPr name="TextBox 10" id="10"/>
          <p:cNvSpPr txBox="true"/>
          <p:nvPr/>
        </p:nvSpPr>
        <p:spPr>
          <a:xfrm rot="0">
            <a:off x="1028700" y="952500"/>
            <a:ext cx="5327435" cy="1171736"/>
          </a:xfrm>
          <a:prstGeom prst="rect">
            <a:avLst/>
          </a:prstGeom>
        </p:spPr>
        <p:txBody>
          <a:bodyPr anchor="t" rtlCol="false" tIns="0" lIns="0" bIns="0" rIns="0">
            <a:spAutoFit/>
          </a:bodyPr>
          <a:lstStyle/>
          <a:p>
            <a:pPr algn="l">
              <a:lnSpc>
                <a:spcPts val="4716"/>
              </a:lnSpc>
            </a:pPr>
            <a:r>
              <a:rPr lang="en-US" sz="3368">
                <a:solidFill>
                  <a:srgbClr val="000000"/>
                </a:solidFill>
                <a:latin typeface="Bebas Neue"/>
                <a:ea typeface="Bebas Neue"/>
                <a:cs typeface="Bebas Neue"/>
                <a:sym typeface="Bebas Neue"/>
              </a:rPr>
              <a:t>elham adel</a:t>
            </a:r>
          </a:p>
          <a:p>
            <a:pPr algn="l">
              <a:lnSpc>
                <a:spcPts val="4716"/>
              </a:lnSpc>
            </a:pPr>
          </a:p>
        </p:txBody>
      </p:sp>
      <p:sp>
        <p:nvSpPr>
          <p:cNvPr name="TextBox 11" id="11"/>
          <p:cNvSpPr txBox="true"/>
          <p:nvPr/>
        </p:nvSpPr>
        <p:spPr>
          <a:xfrm rot="0">
            <a:off x="11603586" y="2364691"/>
            <a:ext cx="3609942" cy="1179356"/>
          </a:xfrm>
          <a:prstGeom prst="rect">
            <a:avLst/>
          </a:prstGeom>
        </p:spPr>
        <p:txBody>
          <a:bodyPr anchor="t" rtlCol="false" tIns="0" lIns="0" bIns="0" rIns="0">
            <a:spAutoFit/>
          </a:bodyPr>
          <a:lstStyle/>
          <a:p>
            <a:pPr algn="ctr">
              <a:lnSpc>
                <a:spcPts val="4716"/>
              </a:lnSpc>
              <a:spcBef>
                <a:spcPct val="0"/>
              </a:spcBef>
            </a:pPr>
            <a:r>
              <a:rPr lang="en-US" b="true" sz="3368">
                <a:solidFill>
                  <a:srgbClr val="000000"/>
                </a:solidFill>
                <a:latin typeface="Bebas Neue Bold"/>
                <a:ea typeface="Bebas Neue Bold"/>
                <a:cs typeface="Bebas Neue Bold"/>
                <a:sym typeface="Bebas Neue Bold"/>
              </a:rPr>
              <a:t>We</a:t>
            </a:r>
            <a:r>
              <a:rPr lang="en-US" b="true" sz="3368">
                <a:solidFill>
                  <a:srgbClr val="000000"/>
                </a:solidFill>
                <a:latin typeface="Bebas Neue Bold"/>
                <a:ea typeface="Bebas Neue Bold"/>
                <a:cs typeface="Bebas Neue Bold"/>
                <a:sym typeface="Bebas Neue Bold"/>
              </a:rPr>
              <a:t>ather Monitoring Station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841247" y="4786656"/>
            <a:ext cx="8838697" cy="3974343"/>
            <a:chOff x="0" y="0"/>
            <a:chExt cx="11655940" cy="5241123"/>
          </a:xfrm>
        </p:grpSpPr>
        <p:sp>
          <p:nvSpPr>
            <p:cNvPr name="Freeform 4" id="4"/>
            <p:cNvSpPr/>
            <p:nvPr/>
          </p:nvSpPr>
          <p:spPr>
            <a:xfrm flipH="false" flipV="false" rot="0">
              <a:off x="31750" y="31750"/>
              <a:ext cx="11592440" cy="5177623"/>
            </a:xfrm>
            <a:custGeom>
              <a:avLst/>
              <a:gdLst/>
              <a:ahLst/>
              <a:cxnLst/>
              <a:rect r="r" b="b" t="t" l="l"/>
              <a:pathLst>
                <a:path h="5177623" w="11592440">
                  <a:moveTo>
                    <a:pt x="11499731" y="5177623"/>
                  </a:moveTo>
                  <a:lnTo>
                    <a:pt x="92710" y="5177623"/>
                  </a:lnTo>
                  <a:cubicBezTo>
                    <a:pt x="41910" y="5177623"/>
                    <a:pt x="0" y="5135713"/>
                    <a:pt x="0" y="5084913"/>
                  </a:cubicBezTo>
                  <a:lnTo>
                    <a:pt x="0" y="92710"/>
                  </a:lnTo>
                  <a:cubicBezTo>
                    <a:pt x="0" y="41910"/>
                    <a:pt x="41910" y="0"/>
                    <a:pt x="92710" y="0"/>
                  </a:cubicBezTo>
                  <a:lnTo>
                    <a:pt x="11498460" y="0"/>
                  </a:lnTo>
                  <a:cubicBezTo>
                    <a:pt x="11549260" y="0"/>
                    <a:pt x="11591171" y="41910"/>
                    <a:pt x="11591171" y="92710"/>
                  </a:cubicBezTo>
                  <a:lnTo>
                    <a:pt x="11591171" y="5083644"/>
                  </a:lnTo>
                  <a:cubicBezTo>
                    <a:pt x="11592440" y="5135713"/>
                    <a:pt x="11550531" y="5177623"/>
                    <a:pt x="11499731" y="5177623"/>
                  </a:cubicBezTo>
                  <a:close/>
                </a:path>
              </a:pathLst>
            </a:custGeom>
            <a:solidFill>
              <a:srgbClr val="F9C041"/>
            </a:solidFill>
          </p:spPr>
        </p:sp>
        <p:sp>
          <p:nvSpPr>
            <p:cNvPr name="Freeform 5" id="5"/>
            <p:cNvSpPr/>
            <p:nvPr/>
          </p:nvSpPr>
          <p:spPr>
            <a:xfrm flipH="false" flipV="false" rot="0">
              <a:off x="0" y="0"/>
              <a:ext cx="11655940" cy="5241123"/>
            </a:xfrm>
            <a:custGeom>
              <a:avLst/>
              <a:gdLst/>
              <a:ahLst/>
              <a:cxnLst/>
              <a:rect r="r" b="b" t="t" l="l"/>
              <a:pathLst>
                <a:path h="5241123" w="11655940">
                  <a:moveTo>
                    <a:pt x="11531481" y="59690"/>
                  </a:moveTo>
                  <a:cubicBezTo>
                    <a:pt x="11567040" y="59690"/>
                    <a:pt x="11596250" y="88900"/>
                    <a:pt x="11596250" y="124460"/>
                  </a:cubicBezTo>
                  <a:lnTo>
                    <a:pt x="11596250" y="5116664"/>
                  </a:lnTo>
                  <a:cubicBezTo>
                    <a:pt x="11596250" y="5152223"/>
                    <a:pt x="11567040" y="5181433"/>
                    <a:pt x="11531481" y="5181433"/>
                  </a:cubicBezTo>
                  <a:lnTo>
                    <a:pt x="124460" y="5181433"/>
                  </a:lnTo>
                  <a:cubicBezTo>
                    <a:pt x="88900" y="5181433"/>
                    <a:pt x="59690" y="5152223"/>
                    <a:pt x="59690" y="5116664"/>
                  </a:cubicBezTo>
                  <a:lnTo>
                    <a:pt x="59690" y="124460"/>
                  </a:lnTo>
                  <a:cubicBezTo>
                    <a:pt x="59690" y="88900"/>
                    <a:pt x="88900" y="59690"/>
                    <a:pt x="124460" y="59690"/>
                  </a:cubicBezTo>
                  <a:lnTo>
                    <a:pt x="11531481" y="59690"/>
                  </a:lnTo>
                  <a:moveTo>
                    <a:pt x="11531481" y="0"/>
                  </a:moveTo>
                  <a:lnTo>
                    <a:pt x="124460" y="0"/>
                  </a:lnTo>
                  <a:cubicBezTo>
                    <a:pt x="55880" y="0"/>
                    <a:pt x="0" y="55880"/>
                    <a:pt x="0" y="124460"/>
                  </a:cubicBezTo>
                  <a:lnTo>
                    <a:pt x="0" y="5116664"/>
                  </a:lnTo>
                  <a:cubicBezTo>
                    <a:pt x="0" y="5185244"/>
                    <a:pt x="55880" y="5241123"/>
                    <a:pt x="124460" y="5241123"/>
                  </a:cubicBezTo>
                  <a:lnTo>
                    <a:pt x="11531481" y="5241123"/>
                  </a:lnTo>
                  <a:cubicBezTo>
                    <a:pt x="11600060" y="5241123"/>
                    <a:pt x="11655940" y="5185244"/>
                    <a:pt x="11655940" y="5116664"/>
                  </a:cubicBezTo>
                  <a:lnTo>
                    <a:pt x="11655940" y="124460"/>
                  </a:lnTo>
                  <a:cubicBezTo>
                    <a:pt x="11655940" y="55880"/>
                    <a:pt x="11600060" y="0"/>
                    <a:pt x="11531481" y="0"/>
                  </a:cubicBezTo>
                  <a:close/>
                </a:path>
              </a:pathLst>
            </a:custGeom>
            <a:solidFill>
              <a:srgbClr val="000000"/>
            </a:solidFill>
          </p:spPr>
        </p:sp>
      </p:grpSp>
      <p:grpSp>
        <p:nvGrpSpPr>
          <p:cNvPr name="Group 6" id="6"/>
          <p:cNvGrpSpPr/>
          <p:nvPr/>
        </p:nvGrpSpPr>
        <p:grpSpPr>
          <a:xfrm rot="0">
            <a:off x="10608778" y="2193002"/>
            <a:ext cx="6650522" cy="3974343"/>
            <a:chOff x="0" y="0"/>
            <a:chExt cx="8770306" cy="5241123"/>
          </a:xfrm>
        </p:grpSpPr>
        <p:sp>
          <p:nvSpPr>
            <p:cNvPr name="Freeform 7" id="7"/>
            <p:cNvSpPr/>
            <p:nvPr/>
          </p:nvSpPr>
          <p:spPr>
            <a:xfrm flipH="false" flipV="false" rot="0">
              <a:off x="31750" y="31750"/>
              <a:ext cx="8706807" cy="5177623"/>
            </a:xfrm>
            <a:custGeom>
              <a:avLst/>
              <a:gdLst/>
              <a:ahLst/>
              <a:cxnLst/>
              <a:rect r="r" b="b" t="t" l="l"/>
              <a:pathLst>
                <a:path h="5177623" w="8706807">
                  <a:moveTo>
                    <a:pt x="8614097" y="5177623"/>
                  </a:moveTo>
                  <a:lnTo>
                    <a:pt x="92710" y="5177623"/>
                  </a:lnTo>
                  <a:cubicBezTo>
                    <a:pt x="41910" y="5177623"/>
                    <a:pt x="0" y="5135713"/>
                    <a:pt x="0" y="5084913"/>
                  </a:cubicBezTo>
                  <a:lnTo>
                    <a:pt x="0" y="92710"/>
                  </a:lnTo>
                  <a:cubicBezTo>
                    <a:pt x="0" y="41910"/>
                    <a:pt x="41910" y="0"/>
                    <a:pt x="92710" y="0"/>
                  </a:cubicBezTo>
                  <a:lnTo>
                    <a:pt x="8612826" y="0"/>
                  </a:lnTo>
                  <a:cubicBezTo>
                    <a:pt x="8663626" y="0"/>
                    <a:pt x="8705537" y="41910"/>
                    <a:pt x="8705537" y="92710"/>
                  </a:cubicBezTo>
                  <a:lnTo>
                    <a:pt x="8705537" y="5083644"/>
                  </a:lnTo>
                  <a:cubicBezTo>
                    <a:pt x="8706807" y="5135713"/>
                    <a:pt x="8664897" y="5177623"/>
                    <a:pt x="8614097" y="5177623"/>
                  </a:cubicBezTo>
                  <a:close/>
                </a:path>
              </a:pathLst>
            </a:custGeom>
            <a:solidFill>
              <a:srgbClr val="105652"/>
            </a:solidFill>
          </p:spPr>
        </p:sp>
        <p:sp>
          <p:nvSpPr>
            <p:cNvPr name="Freeform 8" id="8"/>
            <p:cNvSpPr/>
            <p:nvPr/>
          </p:nvSpPr>
          <p:spPr>
            <a:xfrm flipH="false" flipV="false" rot="0">
              <a:off x="0" y="0"/>
              <a:ext cx="8770307" cy="5241123"/>
            </a:xfrm>
            <a:custGeom>
              <a:avLst/>
              <a:gdLst/>
              <a:ahLst/>
              <a:cxnLst/>
              <a:rect r="r" b="b" t="t" l="l"/>
              <a:pathLst>
                <a:path h="5241123" w="8770307">
                  <a:moveTo>
                    <a:pt x="8645847" y="59690"/>
                  </a:moveTo>
                  <a:cubicBezTo>
                    <a:pt x="8681407" y="59690"/>
                    <a:pt x="8710616" y="88900"/>
                    <a:pt x="8710616" y="124460"/>
                  </a:cubicBezTo>
                  <a:lnTo>
                    <a:pt x="8710616" y="5116664"/>
                  </a:lnTo>
                  <a:cubicBezTo>
                    <a:pt x="8710616" y="5152223"/>
                    <a:pt x="8681407" y="5181433"/>
                    <a:pt x="8645847" y="5181433"/>
                  </a:cubicBezTo>
                  <a:lnTo>
                    <a:pt x="124460" y="5181433"/>
                  </a:lnTo>
                  <a:cubicBezTo>
                    <a:pt x="88900" y="5181433"/>
                    <a:pt x="59690" y="5152223"/>
                    <a:pt x="59690" y="5116664"/>
                  </a:cubicBezTo>
                  <a:lnTo>
                    <a:pt x="59690" y="124460"/>
                  </a:lnTo>
                  <a:cubicBezTo>
                    <a:pt x="59690" y="88900"/>
                    <a:pt x="88900" y="59690"/>
                    <a:pt x="124460" y="59690"/>
                  </a:cubicBezTo>
                  <a:lnTo>
                    <a:pt x="8645847" y="59690"/>
                  </a:lnTo>
                  <a:moveTo>
                    <a:pt x="8645847" y="0"/>
                  </a:moveTo>
                  <a:lnTo>
                    <a:pt x="124460" y="0"/>
                  </a:lnTo>
                  <a:cubicBezTo>
                    <a:pt x="55880" y="0"/>
                    <a:pt x="0" y="55880"/>
                    <a:pt x="0" y="124460"/>
                  </a:cubicBezTo>
                  <a:lnTo>
                    <a:pt x="0" y="5116664"/>
                  </a:lnTo>
                  <a:cubicBezTo>
                    <a:pt x="0" y="5185244"/>
                    <a:pt x="55880" y="5241123"/>
                    <a:pt x="124460" y="5241123"/>
                  </a:cubicBezTo>
                  <a:lnTo>
                    <a:pt x="8645847" y="5241123"/>
                  </a:lnTo>
                  <a:cubicBezTo>
                    <a:pt x="8714426" y="5241123"/>
                    <a:pt x="8770307" y="5185244"/>
                    <a:pt x="8770307" y="5116664"/>
                  </a:cubicBezTo>
                  <a:lnTo>
                    <a:pt x="8770307" y="124460"/>
                  </a:lnTo>
                  <a:cubicBezTo>
                    <a:pt x="8770307" y="55880"/>
                    <a:pt x="8714426" y="0"/>
                    <a:pt x="8645847" y="0"/>
                  </a:cubicBezTo>
                  <a:close/>
                </a:path>
              </a:pathLst>
            </a:custGeom>
            <a:solidFill>
              <a:srgbClr val="000000"/>
            </a:solidFill>
          </p:spPr>
        </p:sp>
      </p:grpSp>
      <p:grpSp>
        <p:nvGrpSpPr>
          <p:cNvPr name="Group 9" id="9"/>
          <p:cNvGrpSpPr/>
          <p:nvPr/>
        </p:nvGrpSpPr>
        <p:grpSpPr>
          <a:xfrm rot="0">
            <a:off x="1173720" y="5143500"/>
            <a:ext cx="8173752" cy="3338879"/>
            <a:chOff x="0" y="0"/>
            <a:chExt cx="10898336" cy="4451839"/>
          </a:xfrm>
        </p:grpSpPr>
        <p:pic>
          <p:nvPicPr>
            <p:cNvPr name="Picture 10" id="10"/>
            <p:cNvPicPr>
              <a:picLocks noChangeAspect="true"/>
            </p:cNvPicPr>
            <p:nvPr/>
          </p:nvPicPr>
          <p:blipFill>
            <a:blip r:embed="rId2"/>
            <a:srcRect l="0" t="17827" r="0" b="17827"/>
            <a:stretch>
              <a:fillRect/>
            </a:stretch>
          </p:blipFill>
          <p:spPr>
            <a:xfrm flipH="false" flipV="false">
              <a:off x="0" y="0"/>
              <a:ext cx="10898336" cy="4451839"/>
            </a:xfrm>
            <a:prstGeom prst="rect">
              <a:avLst/>
            </a:prstGeom>
          </p:spPr>
        </p:pic>
      </p:grpSp>
      <p:grpSp>
        <p:nvGrpSpPr>
          <p:cNvPr name="Group 11" id="11"/>
          <p:cNvGrpSpPr/>
          <p:nvPr/>
        </p:nvGrpSpPr>
        <p:grpSpPr>
          <a:xfrm rot="0">
            <a:off x="10915508" y="2489714"/>
            <a:ext cx="6011319" cy="3338879"/>
            <a:chOff x="0" y="0"/>
            <a:chExt cx="8015093" cy="4451839"/>
          </a:xfrm>
        </p:grpSpPr>
        <p:pic>
          <p:nvPicPr>
            <p:cNvPr name="Picture 12" id="12"/>
            <p:cNvPicPr>
              <a:picLocks noChangeAspect="true"/>
            </p:cNvPicPr>
            <p:nvPr/>
          </p:nvPicPr>
          <p:blipFill>
            <a:blip r:embed="rId3"/>
            <a:srcRect l="0" t="31268" r="0" b="31268"/>
            <a:stretch>
              <a:fillRect/>
            </a:stretch>
          </p:blipFill>
          <p:spPr>
            <a:xfrm flipH="false" flipV="false">
              <a:off x="0" y="0"/>
              <a:ext cx="8015093" cy="4451839"/>
            </a:xfrm>
            <a:prstGeom prst="rect">
              <a:avLst/>
            </a:prstGeom>
          </p:spPr>
        </p:pic>
      </p:grpSp>
      <p:sp>
        <p:nvSpPr>
          <p:cNvPr name="TextBox 13" id="13"/>
          <p:cNvSpPr txBox="true"/>
          <p:nvPr/>
        </p:nvSpPr>
        <p:spPr>
          <a:xfrm rot="0">
            <a:off x="1028700" y="2412077"/>
            <a:ext cx="7268359" cy="159533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PROJECT 03</a:t>
            </a:r>
          </a:p>
        </p:txBody>
      </p:sp>
      <p:sp>
        <p:nvSpPr>
          <p:cNvPr name="TextBox 14" id="14"/>
          <p:cNvSpPr txBox="true"/>
          <p:nvPr/>
        </p:nvSpPr>
        <p:spPr>
          <a:xfrm rot="0">
            <a:off x="9867397" y="6675829"/>
            <a:ext cx="7621789" cy="1935481"/>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Traffic Lights System</a:t>
            </a:r>
          </a:p>
          <a:p>
            <a:pPr algn="l">
              <a:lnSpc>
                <a:spcPts val="3839"/>
              </a:lnSpc>
            </a:pPr>
            <a:r>
              <a:rPr lang="en-US" sz="2399">
                <a:solidFill>
                  <a:srgbClr val="000000"/>
                </a:solidFill>
                <a:latin typeface="Poppins"/>
                <a:ea typeface="Poppins"/>
                <a:cs typeface="Poppins"/>
                <a:sym typeface="Poppins"/>
              </a:rPr>
              <a:t> Designed a traffic light control system with sensor integration to optimize vehicle flow, improve road safety, and reduce congestion.</a:t>
            </a:r>
          </a:p>
        </p:txBody>
      </p:sp>
      <p:sp>
        <p:nvSpPr>
          <p:cNvPr name="TextBox 15" id="15"/>
          <p:cNvSpPr txBox="true"/>
          <p:nvPr/>
        </p:nvSpPr>
        <p:spPr>
          <a:xfrm rot="0">
            <a:off x="1028700" y="952500"/>
            <a:ext cx="5327435" cy="581186"/>
          </a:xfrm>
          <a:prstGeom prst="rect">
            <a:avLst/>
          </a:prstGeom>
        </p:spPr>
        <p:txBody>
          <a:bodyPr anchor="t" rtlCol="false" tIns="0" lIns="0" bIns="0" rIns="0">
            <a:spAutoFit/>
          </a:bodyPr>
          <a:lstStyle/>
          <a:p>
            <a:pPr algn="l">
              <a:lnSpc>
                <a:spcPts val="4716"/>
              </a:lnSpc>
            </a:pPr>
            <a:r>
              <a:rPr lang="en-US" sz="3368">
                <a:solidFill>
                  <a:srgbClr val="000000"/>
                </a:solidFill>
                <a:latin typeface="Bebas Neue"/>
                <a:ea typeface="Bebas Neue"/>
                <a:cs typeface="Bebas Neue"/>
                <a:sym typeface="Bebas Neue"/>
              </a:rPr>
              <a:t>elham adel</a:t>
            </a:r>
          </a:p>
        </p:txBody>
      </p:sp>
      <p:sp>
        <p:nvSpPr>
          <p:cNvPr name="TextBox 16" id="16"/>
          <p:cNvSpPr txBox="true"/>
          <p:nvPr/>
        </p:nvSpPr>
        <p:spPr>
          <a:xfrm rot="0">
            <a:off x="1650653" y="3595177"/>
            <a:ext cx="3609942" cy="584996"/>
          </a:xfrm>
          <a:prstGeom prst="rect">
            <a:avLst/>
          </a:prstGeom>
        </p:spPr>
        <p:txBody>
          <a:bodyPr anchor="t" rtlCol="false" tIns="0" lIns="0" bIns="0" rIns="0">
            <a:spAutoFit/>
          </a:bodyPr>
          <a:lstStyle/>
          <a:p>
            <a:pPr algn="ctr">
              <a:lnSpc>
                <a:spcPts val="4716"/>
              </a:lnSpc>
              <a:spcBef>
                <a:spcPct val="0"/>
              </a:spcBef>
            </a:pPr>
            <a:r>
              <a:rPr lang="en-US" b="true" sz="3368">
                <a:solidFill>
                  <a:srgbClr val="000000"/>
                </a:solidFill>
                <a:latin typeface="Bebas Neue Bold"/>
                <a:ea typeface="Bebas Neue Bold"/>
                <a:cs typeface="Bebas Neue Bold"/>
                <a:sym typeface="Bebas Neue Bold"/>
              </a:rPr>
              <a:t>T</a:t>
            </a:r>
            <a:r>
              <a:rPr lang="en-US" b="true" sz="3368">
                <a:solidFill>
                  <a:srgbClr val="000000"/>
                </a:solidFill>
                <a:latin typeface="Bebas Neue Bold"/>
                <a:ea typeface="Bebas Neue Bold"/>
                <a:cs typeface="Bebas Neue Bold"/>
                <a:sym typeface="Bebas Neue Bold"/>
              </a:rPr>
              <a:t>raffic Lights System</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841247" y="4786656"/>
            <a:ext cx="8838697" cy="3974343"/>
            <a:chOff x="0" y="0"/>
            <a:chExt cx="11655940" cy="5241123"/>
          </a:xfrm>
        </p:grpSpPr>
        <p:sp>
          <p:nvSpPr>
            <p:cNvPr name="Freeform 4" id="4"/>
            <p:cNvSpPr/>
            <p:nvPr/>
          </p:nvSpPr>
          <p:spPr>
            <a:xfrm flipH="false" flipV="false" rot="0">
              <a:off x="31750" y="31750"/>
              <a:ext cx="11592440" cy="5177623"/>
            </a:xfrm>
            <a:custGeom>
              <a:avLst/>
              <a:gdLst/>
              <a:ahLst/>
              <a:cxnLst/>
              <a:rect r="r" b="b" t="t" l="l"/>
              <a:pathLst>
                <a:path h="5177623" w="11592440">
                  <a:moveTo>
                    <a:pt x="11499731" y="5177623"/>
                  </a:moveTo>
                  <a:lnTo>
                    <a:pt x="92710" y="5177623"/>
                  </a:lnTo>
                  <a:cubicBezTo>
                    <a:pt x="41910" y="5177623"/>
                    <a:pt x="0" y="5135713"/>
                    <a:pt x="0" y="5084913"/>
                  </a:cubicBezTo>
                  <a:lnTo>
                    <a:pt x="0" y="92710"/>
                  </a:lnTo>
                  <a:cubicBezTo>
                    <a:pt x="0" y="41910"/>
                    <a:pt x="41910" y="0"/>
                    <a:pt x="92710" y="0"/>
                  </a:cubicBezTo>
                  <a:lnTo>
                    <a:pt x="11498460" y="0"/>
                  </a:lnTo>
                  <a:cubicBezTo>
                    <a:pt x="11549260" y="0"/>
                    <a:pt x="11591171" y="41910"/>
                    <a:pt x="11591171" y="92710"/>
                  </a:cubicBezTo>
                  <a:lnTo>
                    <a:pt x="11591171" y="5083644"/>
                  </a:lnTo>
                  <a:cubicBezTo>
                    <a:pt x="11592440" y="5135713"/>
                    <a:pt x="11550531" y="5177623"/>
                    <a:pt x="11499731" y="5177623"/>
                  </a:cubicBezTo>
                  <a:close/>
                </a:path>
              </a:pathLst>
            </a:custGeom>
            <a:solidFill>
              <a:srgbClr val="F9C041"/>
            </a:solidFill>
          </p:spPr>
        </p:sp>
        <p:sp>
          <p:nvSpPr>
            <p:cNvPr name="Freeform 5" id="5"/>
            <p:cNvSpPr/>
            <p:nvPr/>
          </p:nvSpPr>
          <p:spPr>
            <a:xfrm flipH="false" flipV="false" rot="0">
              <a:off x="0" y="0"/>
              <a:ext cx="11655940" cy="5241123"/>
            </a:xfrm>
            <a:custGeom>
              <a:avLst/>
              <a:gdLst/>
              <a:ahLst/>
              <a:cxnLst/>
              <a:rect r="r" b="b" t="t" l="l"/>
              <a:pathLst>
                <a:path h="5241123" w="11655940">
                  <a:moveTo>
                    <a:pt x="11531481" y="59690"/>
                  </a:moveTo>
                  <a:cubicBezTo>
                    <a:pt x="11567040" y="59690"/>
                    <a:pt x="11596250" y="88900"/>
                    <a:pt x="11596250" y="124460"/>
                  </a:cubicBezTo>
                  <a:lnTo>
                    <a:pt x="11596250" y="5116664"/>
                  </a:lnTo>
                  <a:cubicBezTo>
                    <a:pt x="11596250" y="5152223"/>
                    <a:pt x="11567040" y="5181433"/>
                    <a:pt x="11531481" y="5181433"/>
                  </a:cubicBezTo>
                  <a:lnTo>
                    <a:pt x="124460" y="5181433"/>
                  </a:lnTo>
                  <a:cubicBezTo>
                    <a:pt x="88900" y="5181433"/>
                    <a:pt x="59690" y="5152223"/>
                    <a:pt x="59690" y="5116664"/>
                  </a:cubicBezTo>
                  <a:lnTo>
                    <a:pt x="59690" y="124460"/>
                  </a:lnTo>
                  <a:cubicBezTo>
                    <a:pt x="59690" y="88900"/>
                    <a:pt x="88900" y="59690"/>
                    <a:pt x="124460" y="59690"/>
                  </a:cubicBezTo>
                  <a:lnTo>
                    <a:pt x="11531481" y="59690"/>
                  </a:lnTo>
                  <a:moveTo>
                    <a:pt x="11531481" y="0"/>
                  </a:moveTo>
                  <a:lnTo>
                    <a:pt x="124460" y="0"/>
                  </a:lnTo>
                  <a:cubicBezTo>
                    <a:pt x="55880" y="0"/>
                    <a:pt x="0" y="55880"/>
                    <a:pt x="0" y="124460"/>
                  </a:cubicBezTo>
                  <a:lnTo>
                    <a:pt x="0" y="5116664"/>
                  </a:lnTo>
                  <a:cubicBezTo>
                    <a:pt x="0" y="5185244"/>
                    <a:pt x="55880" y="5241123"/>
                    <a:pt x="124460" y="5241123"/>
                  </a:cubicBezTo>
                  <a:lnTo>
                    <a:pt x="11531481" y="5241123"/>
                  </a:lnTo>
                  <a:cubicBezTo>
                    <a:pt x="11600060" y="5241123"/>
                    <a:pt x="11655940" y="5185244"/>
                    <a:pt x="11655940" y="5116664"/>
                  </a:cubicBezTo>
                  <a:lnTo>
                    <a:pt x="11655940" y="124460"/>
                  </a:lnTo>
                  <a:cubicBezTo>
                    <a:pt x="11655940" y="55880"/>
                    <a:pt x="11600060" y="0"/>
                    <a:pt x="11531481" y="0"/>
                  </a:cubicBezTo>
                  <a:close/>
                </a:path>
              </a:pathLst>
            </a:custGeom>
            <a:solidFill>
              <a:srgbClr val="000000"/>
            </a:solidFill>
          </p:spPr>
        </p:sp>
      </p:grpSp>
      <p:grpSp>
        <p:nvGrpSpPr>
          <p:cNvPr name="Group 6" id="6"/>
          <p:cNvGrpSpPr/>
          <p:nvPr/>
        </p:nvGrpSpPr>
        <p:grpSpPr>
          <a:xfrm rot="0">
            <a:off x="10608778" y="2193002"/>
            <a:ext cx="6650522" cy="3974343"/>
            <a:chOff x="0" y="0"/>
            <a:chExt cx="8770306" cy="5241123"/>
          </a:xfrm>
        </p:grpSpPr>
        <p:sp>
          <p:nvSpPr>
            <p:cNvPr name="Freeform 7" id="7"/>
            <p:cNvSpPr/>
            <p:nvPr/>
          </p:nvSpPr>
          <p:spPr>
            <a:xfrm flipH="false" flipV="false" rot="0">
              <a:off x="31750" y="31750"/>
              <a:ext cx="8706807" cy="5177623"/>
            </a:xfrm>
            <a:custGeom>
              <a:avLst/>
              <a:gdLst/>
              <a:ahLst/>
              <a:cxnLst/>
              <a:rect r="r" b="b" t="t" l="l"/>
              <a:pathLst>
                <a:path h="5177623" w="8706807">
                  <a:moveTo>
                    <a:pt x="8614097" y="5177623"/>
                  </a:moveTo>
                  <a:lnTo>
                    <a:pt x="92710" y="5177623"/>
                  </a:lnTo>
                  <a:cubicBezTo>
                    <a:pt x="41910" y="5177623"/>
                    <a:pt x="0" y="5135713"/>
                    <a:pt x="0" y="5084913"/>
                  </a:cubicBezTo>
                  <a:lnTo>
                    <a:pt x="0" y="92710"/>
                  </a:lnTo>
                  <a:cubicBezTo>
                    <a:pt x="0" y="41910"/>
                    <a:pt x="41910" y="0"/>
                    <a:pt x="92710" y="0"/>
                  </a:cubicBezTo>
                  <a:lnTo>
                    <a:pt x="8612826" y="0"/>
                  </a:lnTo>
                  <a:cubicBezTo>
                    <a:pt x="8663626" y="0"/>
                    <a:pt x="8705537" y="41910"/>
                    <a:pt x="8705537" y="92710"/>
                  </a:cubicBezTo>
                  <a:lnTo>
                    <a:pt x="8705537" y="5083644"/>
                  </a:lnTo>
                  <a:cubicBezTo>
                    <a:pt x="8706807" y="5135713"/>
                    <a:pt x="8664897" y="5177623"/>
                    <a:pt x="8614097" y="5177623"/>
                  </a:cubicBezTo>
                  <a:close/>
                </a:path>
              </a:pathLst>
            </a:custGeom>
            <a:solidFill>
              <a:srgbClr val="105652"/>
            </a:solidFill>
          </p:spPr>
        </p:sp>
        <p:sp>
          <p:nvSpPr>
            <p:cNvPr name="Freeform 8" id="8"/>
            <p:cNvSpPr/>
            <p:nvPr/>
          </p:nvSpPr>
          <p:spPr>
            <a:xfrm flipH="false" flipV="false" rot="0">
              <a:off x="0" y="0"/>
              <a:ext cx="8770307" cy="5241123"/>
            </a:xfrm>
            <a:custGeom>
              <a:avLst/>
              <a:gdLst/>
              <a:ahLst/>
              <a:cxnLst/>
              <a:rect r="r" b="b" t="t" l="l"/>
              <a:pathLst>
                <a:path h="5241123" w="8770307">
                  <a:moveTo>
                    <a:pt x="8645847" y="59690"/>
                  </a:moveTo>
                  <a:cubicBezTo>
                    <a:pt x="8681407" y="59690"/>
                    <a:pt x="8710616" y="88900"/>
                    <a:pt x="8710616" y="124460"/>
                  </a:cubicBezTo>
                  <a:lnTo>
                    <a:pt x="8710616" y="5116664"/>
                  </a:lnTo>
                  <a:cubicBezTo>
                    <a:pt x="8710616" y="5152223"/>
                    <a:pt x="8681407" y="5181433"/>
                    <a:pt x="8645847" y="5181433"/>
                  </a:cubicBezTo>
                  <a:lnTo>
                    <a:pt x="124460" y="5181433"/>
                  </a:lnTo>
                  <a:cubicBezTo>
                    <a:pt x="88900" y="5181433"/>
                    <a:pt x="59690" y="5152223"/>
                    <a:pt x="59690" y="5116664"/>
                  </a:cubicBezTo>
                  <a:lnTo>
                    <a:pt x="59690" y="124460"/>
                  </a:lnTo>
                  <a:cubicBezTo>
                    <a:pt x="59690" y="88900"/>
                    <a:pt x="88900" y="59690"/>
                    <a:pt x="124460" y="59690"/>
                  </a:cubicBezTo>
                  <a:lnTo>
                    <a:pt x="8645847" y="59690"/>
                  </a:lnTo>
                  <a:moveTo>
                    <a:pt x="8645847" y="0"/>
                  </a:moveTo>
                  <a:lnTo>
                    <a:pt x="124460" y="0"/>
                  </a:lnTo>
                  <a:cubicBezTo>
                    <a:pt x="55880" y="0"/>
                    <a:pt x="0" y="55880"/>
                    <a:pt x="0" y="124460"/>
                  </a:cubicBezTo>
                  <a:lnTo>
                    <a:pt x="0" y="5116664"/>
                  </a:lnTo>
                  <a:cubicBezTo>
                    <a:pt x="0" y="5185244"/>
                    <a:pt x="55880" y="5241123"/>
                    <a:pt x="124460" y="5241123"/>
                  </a:cubicBezTo>
                  <a:lnTo>
                    <a:pt x="8645847" y="5241123"/>
                  </a:lnTo>
                  <a:cubicBezTo>
                    <a:pt x="8714426" y="5241123"/>
                    <a:pt x="8770307" y="5185244"/>
                    <a:pt x="8770307" y="5116664"/>
                  </a:cubicBezTo>
                  <a:lnTo>
                    <a:pt x="8770307" y="124460"/>
                  </a:lnTo>
                  <a:cubicBezTo>
                    <a:pt x="8770307" y="55880"/>
                    <a:pt x="8714426" y="0"/>
                    <a:pt x="8645847" y="0"/>
                  </a:cubicBezTo>
                  <a:close/>
                </a:path>
              </a:pathLst>
            </a:custGeom>
            <a:solidFill>
              <a:srgbClr val="000000"/>
            </a:solidFill>
          </p:spPr>
        </p:sp>
      </p:grpSp>
      <p:grpSp>
        <p:nvGrpSpPr>
          <p:cNvPr name="Group 9" id="9"/>
          <p:cNvGrpSpPr/>
          <p:nvPr/>
        </p:nvGrpSpPr>
        <p:grpSpPr>
          <a:xfrm rot="0">
            <a:off x="1173720" y="5143500"/>
            <a:ext cx="8173752" cy="3338879"/>
            <a:chOff x="0" y="0"/>
            <a:chExt cx="10898336" cy="4451839"/>
          </a:xfrm>
        </p:grpSpPr>
        <p:pic>
          <p:nvPicPr>
            <p:cNvPr name="Picture 10" id="10"/>
            <p:cNvPicPr>
              <a:picLocks noChangeAspect="true"/>
            </p:cNvPicPr>
            <p:nvPr/>
          </p:nvPicPr>
          <p:blipFill>
            <a:blip r:embed="rId2"/>
            <a:srcRect l="0" t="5305" r="0" b="5305"/>
            <a:stretch>
              <a:fillRect/>
            </a:stretch>
          </p:blipFill>
          <p:spPr>
            <a:xfrm flipH="false" flipV="false">
              <a:off x="0" y="0"/>
              <a:ext cx="10898336" cy="4451839"/>
            </a:xfrm>
            <a:prstGeom prst="rect">
              <a:avLst/>
            </a:prstGeom>
          </p:spPr>
        </p:pic>
      </p:grpSp>
      <p:grpSp>
        <p:nvGrpSpPr>
          <p:cNvPr name="Group 11" id="11"/>
          <p:cNvGrpSpPr/>
          <p:nvPr/>
        </p:nvGrpSpPr>
        <p:grpSpPr>
          <a:xfrm rot="0">
            <a:off x="10915508" y="2489714"/>
            <a:ext cx="6011319" cy="3338879"/>
            <a:chOff x="0" y="0"/>
            <a:chExt cx="8015093" cy="4451839"/>
          </a:xfrm>
        </p:grpSpPr>
        <p:pic>
          <p:nvPicPr>
            <p:cNvPr name="Picture 12" id="12"/>
            <p:cNvPicPr>
              <a:picLocks noChangeAspect="true"/>
            </p:cNvPicPr>
            <p:nvPr/>
          </p:nvPicPr>
          <p:blipFill>
            <a:blip r:embed="rId3"/>
            <a:srcRect l="0" t="10012" r="0" b="10012"/>
            <a:stretch>
              <a:fillRect/>
            </a:stretch>
          </p:blipFill>
          <p:spPr>
            <a:xfrm flipH="false" flipV="false">
              <a:off x="0" y="0"/>
              <a:ext cx="8015093" cy="4451839"/>
            </a:xfrm>
            <a:prstGeom prst="rect">
              <a:avLst/>
            </a:prstGeom>
          </p:spPr>
        </p:pic>
      </p:grpSp>
      <p:sp>
        <p:nvSpPr>
          <p:cNvPr name="TextBox 13" id="13"/>
          <p:cNvSpPr txBox="true"/>
          <p:nvPr/>
        </p:nvSpPr>
        <p:spPr>
          <a:xfrm rot="0">
            <a:off x="1028700" y="2412077"/>
            <a:ext cx="7268359" cy="159914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PROJECT 04</a:t>
            </a:r>
          </a:p>
        </p:txBody>
      </p:sp>
      <p:sp>
        <p:nvSpPr>
          <p:cNvPr name="TextBox 14" id="14"/>
          <p:cNvSpPr txBox="true"/>
          <p:nvPr/>
        </p:nvSpPr>
        <p:spPr>
          <a:xfrm rot="0">
            <a:off x="9867397" y="6675829"/>
            <a:ext cx="7621789" cy="242125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 Developed a mobile application using Flutter and Firebase to enable real-time attendance logging and data visualization, providing an efficient and user-friendly solution for tracking and managing attendance records.</a:t>
            </a:r>
          </a:p>
        </p:txBody>
      </p:sp>
      <p:sp>
        <p:nvSpPr>
          <p:cNvPr name="TextBox 15" id="15"/>
          <p:cNvSpPr txBox="true"/>
          <p:nvPr/>
        </p:nvSpPr>
        <p:spPr>
          <a:xfrm rot="0">
            <a:off x="1028700" y="952500"/>
            <a:ext cx="5327435" cy="581186"/>
          </a:xfrm>
          <a:prstGeom prst="rect">
            <a:avLst/>
          </a:prstGeom>
        </p:spPr>
        <p:txBody>
          <a:bodyPr anchor="t" rtlCol="false" tIns="0" lIns="0" bIns="0" rIns="0">
            <a:spAutoFit/>
          </a:bodyPr>
          <a:lstStyle/>
          <a:p>
            <a:pPr algn="l">
              <a:lnSpc>
                <a:spcPts val="4716"/>
              </a:lnSpc>
            </a:pPr>
            <a:r>
              <a:rPr lang="en-US" sz="3368">
                <a:solidFill>
                  <a:srgbClr val="000000"/>
                </a:solidFill>
                <a:latin typeface="Bebas Neue"/>
                <a:ea typeface="Bebas Neue"/>
                <a:cs typeface="Bebas Neue"/>
                <a:sym typeface="Bebas Neue"/>
              </a:rPr>
              <a:t>elham adel</a:t>
            </a:r>
          </a:p>
        </p:txBody>
      </p:sp>
      <p:sp>
        <p:nvSpPr>
          <p:cNvPr name="TextBox 16" id="16"/>
          <p:cNvSpPr txBox="true"/>
          <p:nvPr/>
        </p:nvSpPr>
        <p:spPr>
          <a:xfrm rot="0">
            <a:off x="1650653" y="3595177"/>
            <a:ext cx="3609942" cy="1179356"/>
          </a:xfrm>
          <a:prstGeom prst="rect">
            <a:avLst/>
          </a:prstGeom>
        </p:spPr>
        <p:txBody>
          <a:bodyPr anchor="t" rtlCol="false" tIns="0" lIns="0" bIns="0" rIns="0">
            <a:spAutoFit/>
          </a:bodyPr>
          <a:lstStyle/>
          <a:p>
            <a:pPr algn="ctr">
              <a:lnSpc>
                <a:spcPts val="4716"/>
              </a:lnSpc>
              <a:spcBef>
                <a:spcPct val="0"/>
              </a:spcBef>
            </a:pPr>
            <a:r>
              <a:rPr lang="en-US" b="true" sz="3368">
                <a:solidFill>
                  <a:srgbClr val="000000"/>
                </a:solidFill>
                <a:latin typeface="Bebas Neue Bold"/>
                <a:ea typeface="Bebas Neue Bold"/>
                <a:cs typeface="Bebas Neue Bold"/>
                <a:sym typeface="Bebas Neue Bold"/>
              </a:rPr>
              <a:t>Attendance T</a:t>
            </a:r>
            <a:r>
              <a:rPr lang="en-US" b="true" sz="3368">
                <a:solidFill>
                  <a:srgbClr val="000000"/>
                </a:solidFill>
                <a:latin typeface="Bebas Neue Bold"/>
                <a:ea typeface="Bebas Neue Bold"/>
                <a:cs typeface="Bebas Neue Bold"/>
                <a:sym typeface="Bebas Neue Bold"/>
              </a:rPr>
              <a:t>racking Mobile App</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841247" y="4180173"/>
            <a:ext cx="8838697" cy="4916912"/>
            <a:chOff x="0" y="0"/>
            <a:chExt cx="11655940" cy="6484126"/>
          </a:xfrm>
        </p:grpSpPr>
        <p:sp>
          <p:nvSpPr>
            <p:cNvPr name="Freeform 4" id="4"/>
            <p:cNvSpPr/>
            <p:nvPr/>
          </p:nvSpPr>
          <p:spPr>
            <a:xfrm flipH="false" flipV="false" rot="0">
              <a:off x="31750" y="31750"/>
              <a:ext cx="11592440" cy="6420626"/>
            </a:xfrm>
            <a:custGeom>
              <a:avLst/>
              <a:gdLst/>
              <a:ahLst/>
              <a:cxnLst/>
              <a:rect r="r" b="b" t="t" l="l"/>
              <a:pathLst>
                <a:path h="6420626" w="11592440">
                  <a:moveTo>
                    <a:pt x="11499731" y="6420626"/>
                  </a:moveTo>
                  <a:lnTo>
                    <a:pt x="92710" y="6420626"/>
                  </a:lnTo>
                  <a:cubicBezTo>
                    <a:pt x="41910" y="6420626"/>
                    <a:pt x="0" y="6378716"/>
                    <a:pt x="0" y="6327916"/>
                  </a:cubicBezTo>
                  <a:lnTo>
                    <a:pt x="0" y="92710"/>
                  </a:lnTo>
                  <a:cubicBezTo>
                    <a:pt x="0" y="41910"/>
                    <a:pt x="41910" y="0"/>
                    <a:pt x="92710" y="0"/>
                  </a:cubicBezTo>
                  <a:lnTo>
                    <a:pt x="11498460" y="0"/>
                  </a:lnTo>
                  <a:cubicBezTo>
                    <a:pt x="11549260" y="0"/>
                    <a:pt x="11591171" y="41910"/>
                    <a:pt x="11591171" y="92710"/>
                  </a:cubicBezTo>
                  <a:lnTo>
                    <a:pt x="11591171" y="6326646"/>
                  </a:lnTo>
                  <a:cubicBezTo>
                    <a:pt x="11592440" y="6378716"/>
                    <a:pt x="11550531" y="6420626"/>
                    <a:pt x="11499731" y="6420626"/>
                  </a:cubicBezTo>
                  <a:close/>
                </a:path>
              </a:pathLst>
            </a:custGeom>
            <a:solidFill>
              <a:srgbClr val="F9C041"/>
            </a:solidFill>
          </p:spPr>
        </p:sp>
        <p:sp>
          <p:nvSpPr>
            <p:cNvPr name="Freeform 5" id="5"/>
            <p:cNvSpPr/>
            <p:nvPr/>
          </p:nvSpPr>
          <p:spPr>
            <a:xfrm flipH="false" flipV="false" rot="0">
              <a:off x="0" y="0"/>
              <a:ext cx="11655940" cy="6484126"/>
            </a:xfrm>
            <a:custGeom>
              <a:avLst/>
              <a:gdLst/>
              <a:ahLst/>
              <a:cxnLst/>
              <a:rect r="r" b="b" t="t" l="l"/>
              <a:pathLst>
                <a:path h="6484126" w="11655940">
                  <a:moveTo>
                    <a:pt x="11531481" y="59690"/>
                  </a:moveTo>
                  <a:cubicBezTo>
                    <a:pt x="11567040" y="59690"/>
                    <a:pt x="11596250" y="88900"/>
                    <a:pt x="11596250" y="124460"/>
                  </a:cubicBezTo>
                  <a:lnTo>
                    <a:pt x="11596250" y="6359666"/>
                  </a:lnTo>
                  <a:cubicBezTo>
                    <a:pt x="11596250" y="6395226"/>
                    <a:pt x="11567040" y="6424436"/>
                    <a:pt x="11531481" y="6424436"/>
                  </a:cubicBezTo>
                  <a:lnTo>
                    <a:pt x="124460" y="6424436"/>
                  </a:lnTo>
                  <a:cubicBezTo>
                    <a:pt x="88900" y="6424436"/>
                    <a:pt x="59690" y="6395226"/>
                    <a:pt x="59690" y="6359666"/>
                  </a:cubicBezTo>
                  <a:lnTo>
                    <a:pt x="59690" y="124460"/>
                  </a:lnTo>
                  <a:cubicBezTo>
                    <a:pt x="59690" y="88900"/>
                    <a:pt x="88900" y="59690"/>
                    <a:pt x="124460" y="59690"/>
                  </a:cubicBezTo>
                  <a:lnTo>
                    <a:pt x="11531481" y="59690"/>
                  </a:lnTo>
                  <a:moveTo>
                    <a:pt x="11531481" y="0"/>
                  </a:moveTo>
                  <a:lnTo>
                    <a:pt x="124460" y="0"/>
                  </a:lnTo>
                  <a:cubicBezTo>
                    <a:pt x="55880" y="0"/>
                    <a:pt x="0" y="55880"/>
                    <a:pt x="0" y="124460"/>
                  </a:cubicBezTo>
                  <a:lnTo>
                    <a:pt x="0" y="6359666"/>
                  </a:lnTo>
                  <a:cubicBezTo>
                    <a:pt x="0" y="6428246"/>
                    <a:pt x="55880" y="6484126"/>
                    <a:pt x="124460" y="6484126"/>
                  </a:cubicBezTo>
                  <a:lnTo>
                    <a:pt x="11531481" y="6484126"/>
                  </a:lnTo>
                  <a:cubicBezTo>
                    <a:pt x="11600060" y="6484126"/>
                    <a:pt x="11655940" y="6428246"/>
                    <a:pt x="11655940" y="6359666"/>
                  </a:cubicBezTo>
                  <a:lnTo>
                    <a:pt x="11655940" y="124460"/>
                  </a:lnTo>
                  <a:cubicBezTo>
                    <a:pt x="11655940" y="55880"/>
                    <a:pt x="11600060" y="0"/>
                    <a:pt x="11531481" y="0"/>
                  </a:cubicBezTo>
                  <a:close/>
                </a:path>
              </a:pathLst>
            </a:custGeom>
            <a:solidFill>
              <a:srgbClr val="000000"/>
            </a:solidFill>
          </p:spPr>
        </p:sp>
      </p:grpSp>
      <p:grpSp>
        <p:nvGrpSpPr>
          <p:cNvPr name="Group 6" id="6"/>
          <p:cNvGrpSpPr/>
          <p:nvPr/>
        </p:nvGrpSpPr>
        <p:grpSpPr>
          <a:xfrm rot="0">
            <a:off x="10608778" y="560067"/>
            <a:ext cx="6650522" cy="5607277"/>
            <a:chOff x="0" y="0"/>
            <a:chExt cx="8770306" cy="7394539"/>
          </a:xfrm>
        </p:grpSpPr>
        <p:sp>
          <p:nvSpPr>
            <p:cNvPr name="Freeform 7" id="7"/>
            <p:cNvSpPr/>
            <p:nvPr/>
          </p:nvSpPr>
          <p:spPr>
            <a:xfrm flipH="false" flipV="false" rot="0">
              <a:off x="31750" y="31750"/>
              <a:ext cx="8706807" cy="7331039"/>
            </a:xfrm>
            <a:custGeom>
              <a:avLst/>
              <a:gdLst/>
              <a:ahLst/>
              <a:cxnLst/>
              <a:rect r="r" b="b" t="t" l="l"/>
              <a:pathLst>
                <a:path h="7331039" w="8706807">
                  <a:moveTo>
                    <a:pt x="8614097" y="7331039"/>
                  </a:moveTo>
                  <a:lnTo>
                    <a:pt x="92710" y="7331039"/>
                  </a:lnTo>
                  <a:cubicBezTo>
                    <a:pt x="41910" y="7331039"/>
                    <a:pt x="0" y="7289129"/>
                    <a:pt x="0" y="7238329"/>
                  </a:cubicBezTo>
                  <a:lnTo>
                    <a:pt x="0" y="92710"/>
                  </a:lnTo>
                  <a:cubicBezTo>
                    <a:pt x="0" y="41910"/>
                    <a:pt x="41910" y="0"/>
                    <a:pt x="92710" y="0"/>
                  </a:cubicBezTo>
                  <a:lnTo>
                    <a:pt x="8612826" y="0"/>
                  </a:lnTo>
                  <a:cubicBezTo>
                    <a:pt x="8663626" y="0"/>
                    <a:pt x="8705537" y="41910"/>
                    <a:pt x="8705537" y="92710"/>
                  </a:cubicBezTo>
                  <a:lnTo>
                    <a:pt x="8705537" y="7237059"/>
                  </a:lnTo>
                  <a:cubicBezTo>
                    <a:pt x="8706807" y="7289129"/>
                    <a:pt x="8664897" y="7331039"/>
                    <a:pt x="8614097" y="7331039"/>
                  </a:cubicBezTo>
                  <a:close/>
                </a:path>
              </a:pathLst>
            </a:custGeom>
            <a:solidFill>
              <a:srgbClr val="105652"/>
            </a:solidFill>
          </p:spPr>
        </p:sp>
        <p:sp>
          <p:nvSpPr>
            <p:cNvPr name="Freeform 8" id="8"/>
            <p:cNvSpPr/>
            <p:nvPr/>
          </p:nvSpPr>
          <p:spPr>
            <a:xfrm flipH="false" flipV="false" rot="0">
              <a:off x="0" y="0"/>
              <a:ext cx="8770307" cy="7394539"/>
            </a:xfrm>
            <a:custGeom>
              <a:avLst/>
              <a:gdLst/>
              <a:ahLst/>
              <a:cxnLst/>
              <a:rect r="r" b="b" t="t" l="l"/>
              <a:pathLst>
                <a:path h="7394539" w="8770307">
                  <a:moveTo>
                    <a:pt x="8645847" y="59690"/>
                  </a:moveTo>
                  <a:cubicBezTo>
                    <a:pt x="8681407" y="59690"/>
                    <a:pt x="8710616" y="88900"/>
                    <a:pt x="8710616" y="124460"/>
                  </a:cubicBezTo>
                  <a:lnTo>
                    <a:pt x="8710616" y="7270079"/>
                  </a:lnTo>
                  <a:cubicBezTo>
                    <a:pt x="8710616" y="7305639"/>
                    <a:pt x="8681407" y="7334849"/>
                    <a:pt x="8645847" y="7334849"/>
                  </a:cubicBezTo>
                  <a:lnTo>
                    <a:pt x="124460" y="7334849"/>
                  </a:lnTo>
                  <a:cubicBezTo>
                    <a:pt x="88900" y="7334849"/>
                    <a:pt x="59690" y="7305639"/>
                    <a:pt x="59690" y="7270079"/>
                  </a:cubicBezTo>
                  <a:lnTo>
                    <a:pt x="59690" y="124460"/>
                  </a:lnTo>
                  <a:cubicBezTo>
                    <a:pt x="59690" y="88900"/>
                    <a:pt x="88900" y="59690"/>
                    <a:pt x="124460" y="59690"/>
                  </a:cubicBezTo>
                  <a:lnTo>
                    <a:pt x="8645847" y="59690"/>
                  </a:lnTo>
                  <a:moveTo>
                    <a:pt x="8645847" y="0"/>
                  </a:moveTo>
                  <a:lnTo>
                    <a:pt x="124460" y="0"/>
                  </a:lnTo>
                  <a:cubicBezTo>
                    <a:pt x="55880" y="0"/>
                    <a:pt x="0" y="55880"/>
                    <a:pt x="0" y="124460"/>
                  </a:cubicBezTo>
                  <a:lnTo>
                    <a:pt x="0" y="7270079"/>
                  </a:lnTo>
                  <a:cubicBezTo>
                    <a:pt x="0" y="7338659"/>
                    <a:pt x="55880" y="7394539"/>
                    <a:pt x="124460" y="7394539"/>
                  </a:cubicBezTo>
                  <a:lnTo>
                    <a:pt x="8645847" y="7394539"/>
                  </a:lnTo>
                  <a:cubicBezTo>
                    <a:pt x="8714426" y="7394539"/>
                    <a:pt x="8770307" y="7338659"/>
                    <a:pt x="8770307" y="7270079"/>
                  </a:cubicBezTo>
                  <a:lnTo>
                    <a:pt x="8770307" y="124460"/>
                  </a:lnTo>
                  <a:cubicBezTo>
                    <a:pt x="8770307" y="55880"/>
                    <a:pt x="8714426" y="0"/>
                    <a:pt x="8645847" y="0"/>
                  </a:cubicBezTo>
                  <a:close/>
                </a:path>
              </a:pathLst>
            </a:custGeom>
            <a:solidFill>
              <a:srgbClr val="000000"/>
            </a:solidFill>
          </p:spPr>
        </p:sp>
      </p:grpSp>
      <p:grpSp>
        <p:nvGrpSpPr>
          <p:cNvPr name="Group 9" id="9"/>
          <p:cNvGrpSpPr/>
          <p:nvPr/>
        </p:nvGrpSpPr>
        <p:grpSpPr>
          <a:xfrm rot="0">
            <a:off x="1173720" y="4487526"/>
            <a:ext cx="8173752" cy="4302206"/>
            <a:chOff x="0" y="0"/>
            <a:chExt cx="10898336" cy="5736275"/>
          </a:xfrm>
        </p:grpSpPr>
        <p:pic>
          <p:nvPicPr>
            <p:cNvPr name="Picture 10" id="10"/>
            <p:cNvPicPr>
              <a:picLocks noChangeAspect="true"/>
            </p:cNvPicPr>
            <p:nvPr/>
          </p:nvPicPr>
          <p:blipFill>
            <a:blip r:embed="rId2"/>
            <a:srcRect l="0" t="16006" r="0" b="16006"/>
            <a:stretch>
              <a:fillRect/>
            </a:stretch>
          </p:blipFill>
          <p:spPr>
            <a:xfrm flipH="false" flipV="false">
              <a:off x="0" y="0"/>
              <a:ext cx="10898336" cy="5736275"/>
            </a:xfrm>
            <a:prstGeom prst="rect">
              <a:avLst/>
            </a:prstGeom>
          </p:spPr>
        </p:pic>
      </p:grpSp>
      <p:grpSp>
        <p:nvGrpSpPr>
          <p:cNvPr name="Group 11" id="11"/>
          <p:cNvGrpSpPr/>
          <p:nvPr/>
        </p:nvGrpSpPr>
        <p:grpSpPr>
          <a:xfrm rot="0">
            <a:off x="10915508" y="849499"/>
            <a:ext cx="6011319" cy="4979094"/>
            <a:chOff x="0" y="0"/>
            <a:chExt cx="8015093" cy="6638791"/>
          </a:xfrm>
        </p:grpSpPr>
        <p:pic>
          <p:nvPicPr>
            <p:cNvPr name="Picture 12" id="12"/>
            <p:cNvPicPr>
              <a:picLocks noChangeAspect="true"/>
            </p:cNvPicPr>
            <p:nvPr/>
          </p:nvPicPr>
          <p:blipFill>
            <a:blip r:embed="rId3"/>
            <a:srcRect l="0" t="2065" r="0" b="2065"/>
            <a:stretch>
              <a:fillRect/>
            </a:stretch>
          </p:blipFill>
          <p:spPr>
            <a:xfrm flipH="false" flipV="false">
              <a:off x="0" y="0"/>
              <a:ext cx="8015093" cy="6638791"/>
            </a:xfrm>
            <a:prstGeom prst="rect">
              <a:avLst/>
            </a:prstGeom>
          </p:spPr>
        </p:pic>
      </p:grpSp>
      <p:sp>
        <p:nvSpPr>
          <p:cNvPr name="TextBox 13" id="13"/>
          <p:cNvSpPr txBox="true"/>
          <p:nvPr/>
        </p:nvSpPr>
        <p:spPr>
          <a:xfrm rot="0">
            <a:off x="1028700" y="2412077"/>
            <a:ext cx="7268359" cy="159914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PROJECT 05</a:t>
            </a:r>
          </a:p>
        </p:txBody>
      </p:sp>
      <p:sp>
        <p:nvSpPr>
          <p:cNvPr name="TextBox 14" id="14"/>
          <p:cNvSpPr txBox="true"/>
          <p:nvPr/>
        </p:nvSpPr>
        <p:spPr>
          <a:xfrm rot="0">
            <a:off x="9867397" y="6675829"/>
            <a:ext cx="7621789" cy="242125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 Created a Flutter mobile app to help users manage medication schedules, send reminders, and track intake history, featuring a user-friendly interface and local notification integration for improved health management.</a:t>
            </a:r>
          </a:p>
        </p:txBody>
      </p:sp>
      <p:sp>
        <p:nvSpPr>
          <p:cNvPr name="TextBox 15" id="15"/>
          <p:cNvSpPr txBox="true"/>
          <p:nvPr/>
        </p:nvSpPr>
        <p:spPr>
          <a:xfrm rot="0">
            <a:off x="1028700" y="952500"/>
            <a:ext cx="5327435" cy="581186"/>
          </a:xfrm>
          <a:prstGeom prst="rect">
            <a:avLst/>
          </a:prstGeom>
        </p:spPr>
        <p:txBody>
          <a:bodyPr anchor="t" rtlCol="false" tIns="0" lIns="0" bIns="0" rIns="0">
            <a:spAutoFit/>
          </a:bodyPr>
          <a:lstStyle/>
          <a:p>
            <a:pPr algn="l">
              <a:lnSpc>
                <a:spcPts val="4716"/>
              </a:lnSpc>
            </a:pPr>
            <a:r>
              <a:rPr lang="en-US" sz="3368">
                <a:solidFill>
                  <a:srgbClr val="000000"/>
                </a:solidFill>
                <a:latin typeface="Bebas Neue"/>
                <a:ea typeface="Bebas Neue"/>
                <a:cs typeface="Bebas Neue"/>
                <a:sym typeface="Bebas Neue"/>
              </a:rPr>
              <a:t>elham adel</a:t>
            </a:r>
          </a:p>
        </p:txBody>
      </p:sp>
      <p:sp>
        <p:nvSpPr>
          <p:cNvPr name="TextBox 16" id="16"/>
          <p:cNvSpPr txBox="true"/>
          <p:nvPr/>
        </p:nvSpPr>
        <p:spPr>
          <a:xfrm rot="0">
            <a:off x="1650653" y="3595177"/>
            <a:ext cx="3609942" cy="584996"/>
          </a:xfrm>
          <a:prstGeom prst="rect">
            <a:avLst/>
          </a:prstGeom>
        </p:spPr>
        <p:txBody>
          <a:bodyPr anchor="t" rtlCol="false" tIns="0" lIns="0" bIns="0" rIns="0">
            <a:spAutoFit/>
          </a:bodyPr>
          <a:lstStyle/>
          <a:p>
            <a:pPr algn="ctr">
              <a:lnSpc>
                <a:spcPts val="4716"/>
              </a:lnSpc>
              <a:spcBef>
                <a:spcPct val="0"/>
              </a:spcBef>
            </a:pPr>
            <a:r>
              <a:rPr lang="en-US" b="true" sz="3368">
                <a:solidFill>
                  <a:srgbClr val="000000"/>
                </a:solidFill>
                <a:latin typeface="Bebas Neue Bold"/>
                <a:ea typeface="Bebas Neue Bold"/>
                <a:cs typeface="Bebas Neue Bold"/>
                <a:sym typeface="Bebas Neue Bold"/>
              </a:rPr>
              <a:t>Medic</a:t>
            </a:r>
            <a:r>
              <a:rPr lang="en-US" b="true" sz="3368">
                <a:solidFill>
                  <a:srgbClr val="000000"/>
                </a:solidFill>
                <a:latin typeface="Bebas Neue Bold"/>
                <a:ea typeface="Bebas Neue Bold"/>
                <a:cs typeface="Bebas Neue Bold"/>
                <a:sym typeface="Bebas Neue Bold"/>
              </a:rPr>
              <a:t>ation Assistant App</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a:off x="16095956" y="948912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345387" y="3891381"/>
            <a:ext cx="9273413" cy="4609198"/>
            <a:chOff x="0" y="0"/>
            <a:chExt cx="12229217" cy="6078332"/>
          </a:xfrm>
        </p:grpSpPr>
        <p:sp>
          <p:nvSpPr>
            <p:cNvPr name="Freeform 4" id="4"/>
            <p:cNvSpPr/>
            <p:nvPr/>
          </p:nvSpPr>
          <p:spPr>
            <a:xfrm flipH="false" flipV="false" rot="0">
              <a:off x="31750" y="31750"/>
              <a:ext cx="12165717" cy="6014832"/>
            </a:xfrm>
            <a:custGeom>
              <a:avLst/>
              <a:gdLst/>
              <a:ahLst/>
              <a:cxnLst/>
              <a:rect r="r" b="b" t="t" l="l"/>
              <a:pathLst>
                <a:path h="6014832" w="12165717">
                  <a:moveTo>
                    <a:pt x="12073007" y="6014832"/>
                  </a:moveTo>
                  <a:lnTo>
                    <a:pt x="92710" y="6014832"/>
                  </a:lnTo>
                  <a:cubicBezTo>
                    <a:pt x="41910" y="6014832"/>
                    <a:pt x="0" y="5972922"/>
                    <a:pt x="0" y="5922122"/>
                  </a:cubicBezTo>
                  <a:lnTo>
                    <a:pt x="0" y="92710"/>
                  </a:lnTo>
                  <a:cubicBezTo>
                    <a:pt x="0" y="41910"/>
                    <a:pt x="41910" y="0"/>
                    <a:pt x="92710" y="0"/>
                  </a:cubicBezTo>
                  <a:lnTo>
                    <a:pt x="12071738" y="0"/>
                  </a:lnTo>
                  <a:cubicBezTo>
                    <a:pt x="12122538" y="0"/>
                    <a:pt x="12164447" y="41910"/>
                    <a:pt x="12164447" y="92710"/>
                  </a:cubicBezTo>
                  <a:lnTo>
                    <a:pt x="12164447" y="5920852"/>
                  </a:lnTo>
                  <a:cubicBezTo>
                    <a:pt x="12165717" y="5972922"/>
                    <a:pt x="12123807" y="6014832"/>
                    <a:pt x="12073007" y="6014832"/>
                  </a:cubicBezTo>
                  <a:close/>
                </a:path>
              </a:pathLst>
            </a:custGeom>
            <a:solidFill>
              <a:srgbClr val="DFD8CA"/>
            </a:solidFill>
          </p:spPr>
        </p:sp>
        <p:sp>
          <p:nvSpPr>
            <p:cNvPr name="Freeform 5" id="5"/>
            <p:cNvSpPr/>
            <p:nvPr/>
          </p:nvSpPr>
          <p:spPr>
            <a:xfrm flipH="false" flipV="false" rot="0">
              <a:off x="0" y="0"/>
              <a:ext cx="12229217" cy="6078332"/>
            </a:xfrm>
            <a:custGeom>
              <a:avLst/>
              <a:gdLst/>
              <a:ahLst/>
              <a:cxnLst/>
              <a:rect r="r" b="b" t="t" l="l"/>
              <a:pathLst>
                <a:path h="6078332" w="12229217">
                  <a:moveTo>
                    <a:pt x="12104757" y="59690"/>
                  </a:moveTo>
                  <a:cubicBezTo>
                    <a:pt x="12140317" y="59690"/>
                    <a:pt x="12169527" y="88900"/>
                    <a:pt x="12169527" y="124460"/>
                  </a:cubicBezTo>
                  <a:lnTo>
                    <a:pt x="12169527" y="5953872"/>
                  </a:lnTo>
                  <a:cubicBezTo>
                    <a:pt x="12169527" y="5989432"/>
                    <a:pt x="12140317" y="6018642"/>
                    <a:pt x="12104757" y="6018642"/>
                  </a:cubicBezTo>
                  <a:lnTo>
                    <a:pt x="124460" y="6018642"/>
                  </a:lnTo>
                  <a:cubicBezTo>
                    <a:pt x="88900" y="6018642"/>
                    <a:pt x="59690" y="5989432"/>
                    <a:pt x="59690" y="5953872"/>
                  </a:cubicBezTo>
                  <a:lnTo>
                    <a:pt x="59690" y="124460"/>
                  </a:lnTo>
                  <a:cubicBezTo>
                    <a:pt x="59690" y="88900"/>
                    <a:pt x="88900" y="59690"/>
                    <a:pt x="124460" y="59690"/>
                  </a:cubicBezTo>
                  <a:lnTo>
                    <a:pt x="12104757" y="59690"/>
                  </a:lnTo>
                  <a:moveTo>
                    <a:pt x="12104757" y="0"/>
                  </a:moveTo>
                  <a:lnTo>
                    <a:pt x="124460" y="0"/>
                  </a:lnTo>
                  <a:cubicBezTo>
                    <a:pt x="55880" y="0"/>
                    <a:pt x="0" y="55880"/>
                    <a:pt x="0" y="124460"/>
                  </a:cubicBezTo>
                  <a:lnTo>
                    <a:pt x="0" y="5953872"/>
                  </a:lnTo>
                  <a:cubicBezTo>
                    <a:pt x="0" y="6022452"/>
                    <a:pt x="55880" y="6078332"/>
                    <a:pt x="124460" y="6078332"/>
                  </a:cubicBezTo>
                  <a:lnTo>
                    <a:pt x="12104757" y="6078332"/>
                  </a:lnTo>
                  <a:cubicBezTo>
                    <a:pt x="12173338" y="6078332"/>
                    <a:pt x="12229217" y="6022452"/>
                    <a:pt x="12229217" y="5953872"/>
                  </a:cubicBezTo>
                  <a:lnTo>
                    <a:pt x="12229217" y="124460"/>
                  </a:lnTo>
                  <a:cubicBezTo>
                    <a:pt x="12229217" y="55880"/>
                    <a:pt x="12173338" y="0"/>
                    <a:pt x="12104757" y="0"/>
                  </a:cubicBezTo>
                  <a:close/>
                </a:path>
              </a:pathLst>
            </a:custGeom>
            <a:solidFill>
              <a:srgbClr val="000000"/>
            </a:solidFill>
          </p:spPr>
        </p:sp>
      </p:grpSp>
      <p:grpSp>
        <p:nvGrpSpPr>
          <p:cNvPr name="Group 6" id="6"/>
          <p:cNvGrpSpPr/>
          <p:nvPr/>
        </p:nvGrpSpPr>
        <p:grpSpPr>
          <a:xfrm rot="0">
            <a:off x="9893523" y="3891381"/>
            <a:ext cx="7452030" cy="3679004"/>
            <a:chOff x="0" y="0"/>
            <a:chExt cx="9827287" cy="4851649"/>
          </a:xfrm>
        </p:grpSpPr>
        <p:sp>
          <p:nvSpPr>
            <p:cNvPr name="Freeform 7" id="7"/>
            <p:cNvSpPr/>
            <p:nvPr/>
          </p:nvSpPr>
          <p:spPr>
            <a:xfrm flipH="false" flipV="false" rot="0">
              <a:off x="31750" y="31750"/>
              <a:ext cx="9763787" cy="4788149"/>
            </a:xfrm>
            <a:custGeom>
              <a:avLst/>
              <a:gdLst/>
              <a:ahLst/>
              <a:cxnLst/>
              <a:rect r="r" b="b" t="t" l="l"/>
              <a:pathLst>
                <a:path h="4788149" w="9763787">
                  <a:moveTo>
                    <a:pt x="9671077" y="4788149"/>
                  </a:moveTo>
                  <a:lnTo>
                    <a:pt x="92710" y="4788149"/>
                  </a:lnTo>
                  <a:cubicBezTo>
                    <a:pt x="41910" y="4788149"/>
                    <a:pt x="0" y="4746239"/>
                    <a:pt x="0" y="4695439"/>
                  </a:cubicBezTo>
                  <a:lnTo>
                    <a:pt x="0" y="92710"/>
                  </a:lnTo>
                  <a:cubicBezTo>
                    <a:pt x="0" y="41910"/>
                    <a:pt x="41910" y="0"/>
                    <a:pt x="92710" y="0"/>
                  </a:cubicBezTo>
                  <a:lnTo>
                    <a:pt x="9669807" y="0"/>
                  </a:lnTo>
                  <a:cubicBezTo>
                    <a:pt x="9720607" y="0"/>
                    <a:pt x="9762517" y="41910"/>
                    <a:pt x="9762517" y="92710"/>
                  </a:cubicBezTo>
                  <a:lnTo>
                    <a:pt x="9762517" y="4694169"/>
                  </a:lnTo>
                  <a:cubicBezTo>
                    <a:pt x="9763787" y="4746239"/>
                    <a:pt x="9721877" y="4788149"/>
                    <a:pt x="9671077" y="4788149"/>
                  </a:cubicBezTo>
                  <a:close/>
                </a:path>
              </a:pathLst>
            </a:custGeom>
            <a:solidFill>
              <a:srgbClr val="DFD8CA"/>
            </a:solidFill>
          </p:spPr>
        </p:sp>
        <p:sp>
          <p:nvSpPr>
            <p:cNvPr name="Freeform 8" id="8"/>
            <p:cNvSpPr/>
            <p:nvPr/>
          </p:nvSpPr>
          <p:spPr>
            <a:xfrm flipH="false" flipV="false" rot="0">
              <a:off x="0" y="0"/>
              <a:ext cx="9827287" cy="4851649"/>
            </a:xfrm>
            <a:custGeom>
              <a:avLst/>
              <a:gdLst/>
              <a:ahLst/>
              <a:cxnLst/>
              <a:rect r="r" b="b" t="t" l="l"/>
              <a:pathLst>
                <a:path h="4851649" w="9827287">
                  <a:moveTo>
                    <a:pt x="9702827" y="59690"/>
                  </a:moveTo>
                  <a:cubicBezTo>
                    <a:pt x="9738387" y="59690"/>
                    <a:pt x="9767597" y="88900"/>
                    <a:pt x="9767597" y="124460"/>
                  </a:cubicBezTo>
                  <a:lnTo>
                    <a:pt x="9767597" y="4727189"/>
                  </a:lnTo>
                  <a:cubicBezTo>
                    <a:pt x="9767597" y="4762749"/>
                    <a:pt x="9738387" y="4791959"/>
                    <a:pt x="9702827" y="4791959"/>
                  </a:cubicBezTo>
                  <a:lnTo>
                    <a:pt x="124460" y="4791959"/>
                  </a:lnTo>
                  <a:cubicBezTo>
                    <a:pt x="88900" y="4791959"/>
                    <a:pt x="59690" y="4762749"/>
                    <a:pt x="59690" y="4727189"/>
                  </a:cubicBezTo>
                  <a:lnTo>
                    <a:pt x="59690" y="124460"/>
                  </a:lnTo>
                  <a:cubicBezTo>
                    <a:pt x="59690" y="88900"/>
                    <a:pt x="88900" y="59690"/>
                    <a:pt x="124460" y="59690"/>
                  </a:cubicBezTo>
                  <a:lnTo>
                    <a:pt x="9702827" y="59690"/>
                  </a:lnTo>
                  <a:moveTo>
                    <a:pt x="9702827" y="0"/>
                  </a:moveTo>
                  <a:lnTo>
                    <a:pt x="124460" y="0"/>
                  </a:lnTo>
                  <a:cubicBezTo>
                    <a:pt x="55880" y="0"/>
                    <a:pt x="0" y="55880"/>
                    <a:pt x="0" y="124460"/>
                  </a:cubicBezTo>
                  <a:lnTo>
                    <a:pt x="0" y="4727189"/>
                  </a:lnTo>
                  <a:cubicBezTo>
                    <a:pt x="0" y="4795769"/>
                    <a:pt x="55880" y="4851649"/>
                    <a:pt x="124460" y="4851649"/>
                  </a:cubicBezTo>
                  <a:lnTo>
                    <a:pt x="9702827" y="4851649"/>
                  </a:lnTo>
                  <a:cubicBezTo>
                    <a:pt x="9771407" y="4851649"/>
                    <a:pt x="9827287" y="4795769"/>
                    <a:pt x="9827287" y="4727189"/>
                  </a:cubicBezTo>
                  <a:lnTo>
                    <a:pt x="9827287" y="124460"/>
                  </a:lnTo>
                  <a:cubicBezTo>
                    <a:pt x="9827287" y="55880"/>
                    <a:pt x="9771407" y="0"/>
                    <a:pt x="9702827" y="0"/>
                  </a:cubicBezTo>
                  <a:close/>
                </a:path>
              </a:pathLst>
            </a:custGeom>
            <a:solidFill>
              <a:srgbClr val="000000"/>
            </a:solidFill>
          </p:spPr>
        </p:sp>
      </p:grpSp>
      <p:grpSp>
        <p:nvGrpSpPr>
          <p:cNvPr name="Group 9" id="9"/>
          <p:cNvGrpSpPr/>
          <p:nvPr/>
        </p:nvGrpSpPr>
        <p:grpSpPr>
          <a:xfrm rot="0">
            <a:off x="12386492" y="8260231"/>
            <a:ext cx="4343022" cy="781940"/>
            <a:chOff x="0" y="0"/>
            <a:chExt cx="5727315" cy="1031175"/>
          </a:xfrm>
        </p:grpSpPr>
        <p:sp>
          <p:nvSpPr>
            <p:cNvPr name="Freeform 10" id="10"/>
            <p:cNvSpPr/>
            <p:nvPr/>
          </p:nvSpPr>
          <p:spPr>
            <a:xfrm flipH="false" flipV="false" rot="0">
              <a:off x="31750" y="31750"/>
              <a:ext cx="5663815" cy="967675"/>
            </a:xfrm>
            <a:custGeom>
              <a:avLst/>
              <a:gdLst/>
              <a:ahLst/>
              <a:cxnLst/>
              <a:rect r="r" b="b" t="t" l="l"/>
              <a:pathLst>
                <a:path h="967675" w="5663815">
                  <a:moveTo>
                    <a:pt x="5571105" y="967675"/>
                  </a:moveTo>
                  <a:lnTo>
                    <a:pt x="92710" y="967675"/>
                  </a:lnTo>
                  <a:cubicBezTo>
                    <a:pt x="41910" y="967675"/>
                    <a:pt x="0" y="925765"/>
                    <a:pt x="0" y="874965"/>
                  </a:cubicBezTo>
                  <a:lnTo>
                    <a:pt x="0" y="92710"/>
                  </a:lnTo>
                  <a:cubicBezTo>
                    <a:pt x="0" y="41910"/>
                    <a:pt x="41910" y="0"/>
                    <a:pt x="92710" y="0"/>
                  </a:cubicBezTo>
                  <a:lnTo>
                    <a:pt x="5569835" y="0"/>
                  </a:lnTo>
                  <a:cubicBezTo>
                    <a:pt x="5620635" y="0"/>
                    <a:pt x="5662545" y="41910"/>
                    <a:pt x="5662545" y="92710"/>
                  </a:cubicBezTo>
                  <a:lnTo>
                    <a:pt x="5662545" y="873695"/>
                  </a:lnTo>
                  <a:cubicBezTo>
                    <a:pt x="5663815" y="925765"/>
                    <a:pt x="5621905" y="967675"/>
                    <a:pt x="5571105" y="967675"/>
                  </a:cubicBezTo>
                  <a:close/>
                </a:path>
              </a:pathLst>
            </a:custGeom>
            <a:solidFill>
              <a:srgbClr val="105652"/>
            </a:solidFill>
          </p:spPr>
        </p:sp>
        <p:sp>
          <p:nvSpPr>
            <p:cNvPr name="Freeform 11" id="11"/>
            <p:cNvSpPr/>
            <p:nvPr/>
          </p:nvSpPr>
          <p:spPr>
            <a:xfrm flipH="false" flipV="false" rot="0">
              <a:off x="0" y="0"/>
              <a:ext cx="5727316" cy="1031175"/>
            </a:xfrm>
            <a:custGeom>
              <a:avLst/>
              <a:gdLst/>
              <a:ahLst/>
              <a:cxnLst/>
              <a:rect r="r" b="b" t="t" l="l"/>
              <a:pathLst>
                <a:path h="1031175" w="5727316">
                  <a:moveTo>
                    <a:pt x="5602855" y="59690"/>
                  </a:moveTo>
                  <a:cubicBezTo>
                    <a:pt x="5638415" y="59690"/>
                    <a:pt x="5667625" y="88900"/>
                    <a:pt x="5667625" y="124460"/>
                  </a:cubicBezTo>
                  <a:lnTo>
                    <a:pt x="5667625" y="906715"/>
                  </a:lnTo>
                  <a:cubicBezTo>
                    <a:pt x="5667625" y="942275"/>
                    <a:pt x="5638415" y="971485"/>
                    <a:pt x="5602855" y="971485"/>
                  </a:cubicBezTo>
                  <a:lnTo>
                    <a:pt x="124460" y="971485"/>
                  </a:lnTo>
                  <a:cubicBezTo>
                    <a:pt x="88900" y="971485"/>
                    <a:pt x="59690" y="942275"/>
                    <a:pt x="59690" y="906715"/>
                  </a:cubicBezTo>
                  <a:lnTo>
                    <a:pt x="59690" y="124460"/>
                  </a:lnTo>
                  <a:cubicBezTo>
                    <a:pt x="59690" y="88900"/>
                    <a:pt x="88900" y="59690"/>
                    <a:pt x="124460" y="59690"/>
                  </a:cubicBezTo>
                  <a:lnTo>
                    <a:pt x="5602855" y="59690"/>
                  </a:lnTo>
                  <a:moveTo>
                    <a:pt x="5602855" y="0"/>
                  </a:moveTo>
                  <a:lnTo>
                    <a:pt x="124460" y="0"/>
                  </a:lnTo>
                  <a:cubicBezTo>
                    <a:pt x="55880" y="0"/>
                    <a:pt x="0" y="55880"/>
                    <a:pt x="0" y="124460"/>
                  </a:cubicBezTo>
                  <a:lnTo>
                    <a:pt x="0" y="906715"/>
                  </a:lnTo>
                  <a:cubicBezTo>
                    <a:pt x="0" y="975295"/>
                    <a:pt x="55880" y="1031175"/>
                    <a:pt x="124460" y="1031175"/>
                  </a:cubicBezTo>
                  <a:lnTo>
                    <a:pt x="5602855" y="1031175"/>
                  </a:lnTo>
                  <a:cubicBezTo>
                    <a:pt x="5671435" y="1031175"/>
                    <a:pt x="5727316" y="975295"/>
                    <a:pt x="5727316" y="906715"/>
                  </a:cubicBezTo>
                  <a:lnTo>
                    <a:pt x="5727316" y="124460"/>
                  </a:lnTo>
                  <a:cubicBezTo>
                    <a:pt x="5727316" y="55880"/>
                    <a:pt x="5671435" y="0"/>
                    <a:pt x="5602855" y="0"/>
                  </a:cubicBezTo>
                  <a:close/>
                </a:path>
              </a:pathLst>
            </a:custGeom>
            <a:solidFill>
              <a:srgbClr val="000000"/>
            </a:solidFill>
          </p:spPr>
        </p:sp>
      </p:grpSp>
      <p:grpSp>
        <p:nvGrpSpPr>
          <p:cNvPr name="Group 12" id="12"/>
          <p:cNvGrpSpPr/>
          <p:nvPr/>
        </p:nvGrpSpPr>
        <p:grpSpPr>
          <a:xfrm rot="0">
            <a:off x="3294665" y="8716707"/>
            <a:ext cx="4188562" cy="781940"/>
            <a:chOff x="0" y="0"/>
            <a:chExt cx="5523623" cy="1031175"/>
          </a:xfrm>
        </p:grpSpPr>
        <p:sp>
          <p:nvSpPr>
            <p:cNvPr name="Freeform 13" id="13"/>
            <p:cNvSpPr/>
            <p:nvPr/>
          </p:nvSpPr>
          <p:spPr>
            <a:xfrm flipH="false" flipV="false" rot="0">
              <a:off x="31750" y="31750"/>
              <a:ext cx="5460123" cy="967675"/>
            </a:xfrm>
            <a:custGeom>
              <a:avLst/>
              <a:gdLst/>
              <a:ahLst/>
              <a:cxnLst/>
              <a:rect r="r" b="b" t="t" l="l"/>
              <a:pathLst>
                <a:path h="967675" w="5460123">
                  <a:moveTo>
                    <a:pt x="5367413" y="967675"/>
                  </a:moveTo>
                  <a:lnTo>
                    <a:pt x="92710" y="967675"/>
                  </a:lnTo>
                  <a:cubicBezTo>
                    <a:pt x="41910" y="967675"/>
                    <a:pt x="0" y="925765"/>
                    <a:pt x="0" y="874965"/>
                  </a:cubicBezTo>
                  <a:lnTo>
                    <a:pt x="0" y="92710"/>
                  </a:lnTo>
                  <a:cubicBezTo>
                    <a:pt x="0" y="41910"/>
                    <a:pt x="41910" y="0"/>
                    <a:pt x="92710" y="0"/>
                  </a:cubicBezTo>
                  <a:lnTo>
                    <a:pt x="5366143" y="0"/>
                  </a:lnTo>
                  <a:cubicBezTo>
                    <a:pt x="5416943" y="0"/>
                    <a:pt x="5458854" y="41910"/>
                    <a:pt x="5458854" y="92710"/>
                  </a:cubicBezTo>
                  <a:lnTo>
                    <a:pt x="5458854" y="873695"/>
                  </a:lnTo>
                  <a:cubicBezTo>
                    <a:pt x="5460123" y="925765"/>
                    <a:pt x="5418213" y="967675"/>
                    <a:pt x="5367413" y="967675"/>
                  </a:cubicBezTo>
                  <a:close/>
                </a:path>
              </a:pathLst>
            </a:custGeom>
            <a:solidFill>
              <a:srgbClr val="B91646"/>
            </a:solidFill>
          </p:spPr>
        </p:sp>
        <p:sp>
          <p:nvSpPr>
            <p:cNvPr name="Freeform 14" id="14"/>
            <p:cNvSpPr/>
            <p:nvPr/>
          </p:nvSpPr>
          <p:spPr>
            <a:xfrm flipH="false" flipV="false" rot="0">
              <a:off x="0" y="0"/>
              <a:ext cx="5523624" cy="1031175"/>
            </a:xfrm>
            <a:custGeom>
              <a:avLst/>
              <a:gdLst/>
              <a:ahLst/>
              <a:cxnLst/>
              <a:rect r="r" b="b" t="t" l="l"/>
              <a:pathLst>
                <a:path h="1031175" w="5523624">
                  <a:moveTo>
                    <a:pt x="5399163" y="59690"/>
                  </a:moveTo>
                  <a:cubicBezTo>
                    <a:pt x="5434723" y="59690"/>
                    <a:pt x="5463934" y="88900"/>
                    <a:pt x="5463934" y="124460"/>
                  </a:cubicBezTo>
                  <a:lnTo>
                    <a:pt x="5463934" y="906715"/>
                  </a:lnTo>
                  <a:cubicBezTo>
                    <a:pt x="5463934" y="942275"/>
                    <a:pt x="5434723" y="971485"/>
                    <a:pt x="5399163" y="971485"/>
                  </a:cubicBezTo>
                  <a:lnTo>
                    <a:pt x="124460" y="971485"/>
                  </a:lnTo>
                  <a:cubicBezTo>
                    <a:pt x="88900" y="971485"/>
                    <a:pt x="59690" y="942275"/>
                    <a:pt x="59690" y="906715"/>
                  </a:cubicBezTo>
                  <a:lnTo>
                    <a:pt x="59690" y="124460"/>
                  </a:lnTo>
                  <a:cubicBezTo>
                    <a:pt x="59690" y="88900"/>
                    <a:pt x="88900" y="59690"/>
                    <a:pt x="124460" y="59690"/>
                  </a:cubicBezTo>
                  <a:lnTo>
                    <a:pt x="5399163" y="59690"/>
                  </a:lnTo>
                  <a:moveTo>
                    <a:pt x="5399163" y="0"/>
                  </a:moveTo>
                  <a:lnTo>
                    <a:pt x="124460" y="0"/>
                  </a:lnTo>
                  <a:cubicBezTo>
                    <a:pt x="55880" y="0"/>
                    <a:pt x="0" y="55880"/>
                    <a:pt x="0" y="124460"/>
                  </a:cubicBezTo>
                  <a:lnTo>
                    <a:pt x="0" y="906715"/>
                  </a:lnTo>
                  <a:cubicBezTo>
                    <a:pt x="0" y="975295"/>
                    <a:pt x="55880" y="1031175"/>
                    <a:pt x="124460" y="1031175"/>
                  </a:cubicBezTo>
                  <a:lnTo>
                    <a:pt x="5399163" y="1031175"/>
                  </a:lnTo>
                  <a:cubicBezTo>
                    <a:pt x="5467743" y="1031175"/>
                    <a:pt x="5523624" y="975295"/>
                    <a:pt x="5523624" y="906715"/>
                  </a:cubicBezTo>
                  <a:lnTo>
                    <a:pt x="5523624" y="124460"/>
                  </a:lnTo>
                  <a:cubicBezTo>
                    <a:pt x="5523624" y="55880"/>
                    <a:pt x="5467743" y="0"/>
                    <a:pt x="5399163" y="0"/>
                  </a:cubicBezTo>
                  <a:close/>
                </a:path>
              </a:pathLst>
            </a:custGeom>
            <a:solidFill>
              <a:srgbClr val="000000"/>
            </a:solidFill>
          </p:spPr>
        </p:sp>
      </p:grpSp>
      <p:grpSp>
        <p:nvGrpSpPr>
          <p:cNvPr name="Group 15" id="15"/>
          <p:cNvGrpSpPr/>
          <p:nvPr/>
        </p:nvGrpSpPr>
        <p:grpSpPr>
          <a:xfrm rot="0">
            <a:off x="0" y="3836008"/>
            <a:ext cx="9618800" cy="4609198"/>
            <a:chOff x="0" y="0"/>
            <a:chExt cx="12825067" cy="6145597"/>
          </a:xfrm>
        </p:grpSpPr>
        <p:pic>
          <p:nvPicPr>
            <p:cNvPr name="Picture 16" id="16"/>
            <p:cNvPicPr>
              <a:picLocks noChangeAspect="true"/>
            </p:cNvPicPr>
            <p:nvPr/>
          </p:nvPicPr>
          <p:blipFill>
            <a:blip r:embed="rId2"/>
            <a:srcRect l="0" t="2958" r="0" b="13885"/>
            <a:stretch>
              <a:fillRect/>
            </a:stretch>
          </p:blipFill>
          <p:spPr>
            <a:xfrm flipH="false" flipV="false">
              <a:off x="0" y="0"/>
              <a:ext cx="12825067" cy="6145597"/>
            </a:xfrm>
            <a:prstGeom prst="rect">
              <a:avLst/>
            </a:prstGeom>
          </p:spPr>
        </p:pic>
      </p:grpSp>
      <p:sp>
        <p:nvSpPr>
          <p:cNvPr name="Freeform 17" id="17"/>
          <p:cNvSpPr/>
          <p:nvPr/>
        </p:nvSpPr>
        <p:spPr>
          <a:xfrm flipH="false" flipV="false" rot="0">
            <a:off x="9893523" y="3891381"/>
            <a:ext cx="7365777" cy="3679004"/>
          </a:xfrm>
          <a:custGeom>
            <a:avLst/>
            <a:gdLst/>
            <a:ahLst/>
            <a:cxnLst/>
            <a:rect r="r" b="b" t="t" l="l"/>
            <a:pathLst>
              <a:path h="3679004" w="7365777">
                <a:moveTo>
                  <a:pt x="0" y="0"/>
                </a:moveTo>
                <a:lnTo>
                  <a:pt x="7365777" y="0"/>
                </a:lnTo>
                <a:lnTo>
                  <a:pt x="7365777" y="3679004"/>
                </a:lnTo>
                <a:lnTo>
                  <a:pt x="0" y="3679004"/>
                </a:lnTo>
                <a:lnTo>
                  <a:pt x="0" y="0"/>
                </a:lnTo>
                <a:close/>
              </a:path>
            </a:pathLst>
          </a:custGeom>
          <a:blipFill>
            <a:blip r:embed="rId3"/>
            <a:stretch>
              <a:fillRect l="-6444" t="-10555" r="-5903" b="0"/>
            </a:stretch>
          </a:blipFill>
        </p:spPr>
      </p:sp>
      <p:sp>
        <p:nvSpPr>
          <p:cNvPr name="TextBox 18" id="18"/>
          <p:cNvSpPr txBox="true"/>
          <p:nvPr/>
        </p:nvSpPr>
        <p:spPr>
          <a:xfrm rot="0">
            <a:off x="1028700" y="2115843"/>
            <a:ext cx="16230600" cy="1599145"/>
          </a:xfrm>
          <a:prstGeom prst="rect">
            <a:avLst/>
          </a:prstGeom>
        </p:spPr>
        <p:txBody>
          <a:bodyPr anchor="t" rtlCol="false" tIns="0" lIns="0" bIns="0" rIns="0">
            <a:spAutoFit/>
          </a:bodyPr>
          <a:lstStyle/>
          <a:p>
            <a:pPr algn="ctr">
              <a:lnSpc>
                <a:spcPts val="11883"/>
              </a:lnSpc>
            </a:pPr>
            <a:r>
              <a:rPr lang="en-US" b="true" sz="11883">
                <a:solidFill>
                  <a:srgbClr val="000000"/>
                </a:solidFill>
                <a:latin typeface="Bebas Neue Bold"/>
                <a:ea typeface="Bebas Neue Bold"/>
                <a:cs typeface="Bebas Neue Bold"/>
                <a:sym typeface="Bebas Neue Bold"/>
              </a:rPr>
              <a:t>NOTABLE PROJECT</a:t>
            </a:r>
          </a:p>
        </p:txBody>
      </p:sp>
      <p:sp>
        <p:nvSpPr>
          <p:cNvPr name="TextBox 19" id="19"/>
          <p:cNvSpPr txBox="true"/>
          <p:nvPr/>
        </p:nvSpPr>
        <p:spPr>
          <a:xfrm rot="0">
            <a:off x="3584140" y="8805379"/>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project 01</a:t>
            </a:r>
          </a:p>
        </p:txBody>
      </p:sp>
      <p:sp>
        <p:nvSpPr>
          <p:cNvPr name="TextBox 20" id="20"/>
          <p:cNvSpPr txBox="true"/>
          <p:nvPr/>
        </p:nvSpPr>
        <p:spPr>
          <a:xfrm rot="0">
            <a:off x="12386492" y="8324684"/>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project 02</a:t>
            </a:r>
          </a:p>
        </p:txBody>
      </p:sp>
      <p:sp>
        <p:nvSpPr>
          <p:cNvPr name="TextBox 21" id="21"/>
          <p:cNvSpPr txBox="true"/>
          <p:nvPr/>
        </p:nvSpPr>
        <p:spPr>
          <a:xfrm rot="0">
            <a:off x="1028700" y="952500"/>
            <a:ext cx="5327435" cy="58118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elham adel</a:t>
            </a: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TextBox 2" id="2"/>
          <p:cNvSpPr txBox="true"/>
          <p:nvPr/>
        </p:nvSpPr>
        <p:spPr>
          <a:xfrm rot="0">
            <a:off x="3067558" y="2601372"/>
            <a:ext cx="11299867" cy="2603478"/>
          </a:xfrm>
          <a:prstGeom prst="rect">
            <a:avLst/>
          </a:prstGeom>
        </p:spPr>
        <p:txBody>
          <a:bodyPr anchor="t" rtlCol="false" tIns="0" lIns="0" bIns="0" rIns="0">
            <a:spAutoFit/>
          </a:bodyPr>
          <a:lstStyle/>
          <a:p>
            <a:pPr algn="ctr">
              <a:lnSpc>
                <a:spcPts val="21141"/>
              </a:lnSpc>
            </a:pPr>
            <a:r>
              <a:rPr lang="en-US" sz="15100" b="true">
                <a:solidFill>
                  <a:srgbClr val="000000"/>
                </a:solidFill>
                <a:latin typeface="Bebas Neue Bold"/>
                <a:ea typeface="Bebas Neue Bold"/>
                <a:cs typeface="Bebas Neue Bold"/>
                <a:sym typeface="Bebas Neue Bold"/>
              </a:rPr>
              <a:t>Certifications</a:t>
            </a:r>
          </a:p>
        </p:txBody>
      </p:sp>
      <p:sp>
        <p:nvSpPr>
          <p:cNvPr name="TextBox 3" id="3"/>
          <p:cNvSpPr txBox="true"/>
          <p:nvPr/>
        </p:nvSpPr>
        <p:spPr>
          <a:xfrm rot="0">
            <a:off x="5842330" y="2012051"/>
            <a:ext cx="6132883" cy="1412780"/>
          </a:xfrm>
          <a:prstGeom prst="rect">
            <a:avLst/>
          </a:prstGeom>
        </p:spPr>
        <p:txBody>
          <a:bodyPr anchor="t" rtlCol="false" tIns="0" lIns="0" bIns="0" rIns="0">
            <a:spAutoFit/>
          </a:bodyPr>
          <a:lstStyle/>
          <a:p>
            <a:pPr algn="ctr">
              <a:lnSpc>
                <a:spcPts val="10621"/>
              </a:lnSpc>
            </a:pPr>
            <a:r>
              <a:rPr lang="en-US" sz="10621">
                <a:solidFill>
                  <a:srgbClr val="B91646"/>
                </a:solidFill>
                <a:latin typeface="Brittany"/>
                <a:ea typeface="Brittany"/>
                <a:cs typeface="Brittany"/>
                <a:sym typeface="Brittany"/>
              </a:rPr>
              <a:t>Professional </a:t>
            </a:r>
          </a:p>
        </p:txBody>
      </p:sp>
      <p:sp>
        <p:nvSpPr>
          <p:cNvPr name="TextBox 4" id="4"/>
          <p:cNvSpPr txBox="true"/>
          <p:nvPr/>
        </p:nvSpPr>
        <p:spPr>
          <a:xfrm rot="0">
            <a:off x="1028700" y="952500"/>
            <a:ext cx="3501810" cy="58118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creative portfolio</a:t>
            </a:r>
          </a:p>
        </p:txBody>
      </p:sp>
      <p:sp>
        <p:nvSpPr>
          <p:cNvPr name="AutoShape 5" id="5"/>
          <p:cNvSpPr/>
          <p:nvPr/>
        </p:nvSpPr>
        <p:spPr>
          <a:xfrm rot="2017">
            <a:off x="1028704" y="1797738"/>
            <a:ext cx="16230603" cy="0"/>
          </a:xfrm>
          <a:prstGeom prst="line">
            <a:avLst/>
          </a:prstGeom>
          <a:ln cap="flat" w="19050">
            <a:solidFill>
              <a:srgbClr val="000000"/>
            </a:solidFill>
            <a:prstDash val="solid"/>
            <a:headEnd type="none" len="sm" w="sm"/>
            <a:tailEnd type="none" len="sm" w="sm"/>
          </a:ln>
        </p:spPr>
      </p:sp>
      <p:grpSp>
        <p:nvGrpSpPr>
          <p:cNvPr name="Group 6" id="6"/>
          <p:cNvGrpSpPr/>
          <p:nvPr/>
        </p:nvGrpSpPr>
        <p:grpSpPr>
          <a:xfrm rot="0">
            <a:off x="561384" y="5143500"/>
            <a:ext cx="16697916" cy="781940"/>
            <a:chOff x="0" y="0"/>
            <a:chExt cx="22020203" cy="1031175"/>
          </a:xfrm>
        </p:grpSpPr>
        <p:sp>
          <p:nvSpPr>
            <p:cNvPr name="Freeform 7" id="7"/>
            <p:cNvSpPr/>
            <p:nvPr/>
          </p:nvSpPr>
          <p:spPr>
            <a:xfrm flipH="false" flipV="false" rot="0">
              <a:off x="31750" y="31750"/>
              <a:ext cx="21956703" cy="967675"/>
            </a:xfrm>
            <a:custGeom>
              <a:avLst/>
              <a:gdLst/>
              <a:ahLst/>
              <a:cxnLst/>
              <a:rect r="r" b="b" t="t" l="l"/>
              <a:pathLst>
                <a:path h="967675" w="21956703">
                  <a:moveTo>
                    <a:pt x="21863994" y="967675"/>
                  </a:moveTo>
                  <a:lnTo>
                    <a:pt x="92710" y="967675"/>
                  </a:lnTo>
                  <a:cubicBezTo>
                    <a:pt x="41910" y="967675"/>
                    <a:pt x="0" y="925765"/>
                    <a:pt x="0" y="874965"/>
                  </a:cubicBezTo>
                  <a:lnTo>
                    <a:pt x="0" y="92710"/>
                  </a:lnTo>
                  <a:cubicBezTo>
                    <a:pt x="0" y="41910"/>
                    <a:pt x="41910" y="0"/>
                    <a:pt x="92710" y="0"/>
                  </a:cubicBezTo>
                  <a:lnTo>
                    <a:pt x="21862723" y="0"/>
                  </a:lnTo>
                  <a:cubicBezTo>
                    <a:pt x="21913523" y="0"/>
                    <a:pt x="21955434" y="41910"/>
                    <a:pt x="21955434" y="92710"/>
                  </a:cubicBezTo>
                  <a:lnTo>
                    <a:pt x="21955434" y="873695"/>
                  </a:lnTo>
                  <a:cubicBezTo>
                    <a:pt x="21956703" y="925765"/>
                    <a:pt x="21914794" y="967675"/>
                    <a:pt x="21863994" y="967675"/>
                  </a:cubicBezTo>
                  <a:close/>
                </a:path>
              </a:pathLst>
            </a:custGeom>
            <a:solidFill>
              <a:srgbClr val="B91646"/>
            </a:solidFill>
          </p:spPr>
        </p:sp>
        <p:sp>
          <p:nvSpPr>
            <p:cNvPr name="Freeform 8" id="8"/>
            <p:cNvSpPr/>
            <p:nvPr/>
          </p:nvSpPr>
          <p:spPr>
            <a:xfrm flipH="false" flipV="false" rot="0">
              <a:off x="0" y="0"/>
              <a:ext cx="22020203" cy="1031175"/>
            </a:xfrm>
            <a:custGeom>
              <a:avLst/>
              <a:gdLst/>
              <a:ahLst/>
              <a:cxnLst/>
              <a:rect r="r" b="b" t="t" l="l"/>
              <a:pathLst>
                <a:path h="1031175" w="22020203">
                  <a:moveTo>
                    <a:pt x="21895744" y="59690"/>
                  </a:moveTo>
                  <a:cubicBezTo>
                    <a:pt x="21931303" y="59690"/>
                    <a:pt x="21960514" y="88900"/>
                    <a:pt x="21960514" y="124460"/>
                  </a:cubicBezTo>
                  <a:lnTo>
                    <a:pt x="21960514" y="906715"/>
                  </a:lnTo>
                  <a:cubicBezTo>
                    <a:pt x="21960514" y="942275"/>
                    <a:pt x="21931303" y="971485"/>
                    <a:pt x="21895744" y="971485"/>
                  </a:cubicBezTo>
                  <a:lnTo>
                    <a:pt x="124460" y="971485"/>
                  </a:lnTo>
                  <a:cubicBezTo>
                    <a:pt x="88900" y="971485"/>
                    <a:pt x="59690" y="942275"/>
                    <a:pt x="59690" y="906715"/>
                  </a:cubicBezTo>
                  <a:lnTo>
                    <a:pt x="59690" y="124460"/>
                  </a:lnTo>
                  <a:cubicBezTo>
                    <a:pt x="59690" y="88900"/>
                    <a:pt x="88900" y="59690"/>
                    <a:pt x="124460" y="59690"/>
                  </a:cubicBezTo>
                  <a:lnTo>
                    <a:pt x="21895744" y="59690"/>
                  </a:lnTo>
                  <a:moveTo>
                    <a:pt x="21895744" y="0"/>
                  </a:moveTo>
                  <a:lnTo>
                    <a:pt x="124460" y="0"/>
                  </a:lnTo>
                  <a:cubicBezTo>
                    <a:pt x="55880" y="0"/>
                    <a:pt x="0" y="55880"/>
                    <a:pt x="0" y="124460"/>
                  </a:cubicBezTo>
                  <a:lnTo>
                    <a:pt x="0" y="906715"/>
                  </a:lnTo>
                  <a:cubicBezTo>
                    <a:pt x="0" y="975295"/>
                    <a:pt x="55880" y="1031175"/>
                    <a:pt x="124460" y="1031175"/>
                  </a:cubicBezTo>
                  <a:lnTo>
                    <a:pt x="21895744" y="1031175"/>
                  </a:lnTo>
                  <a:cubicBezTo>
                    <a:pt x="21964323" y="1031175"/>
                    <a:pt x="22020203" y="975295"/>
                    <a:pt x="22020203" y="906715"/>
                  </a:cubicBezTo>
                  <a:lnTo>
                    <a:pt x="22020203" y="124460"/>
                  </a:lnTo>
                  <a:cubicBezTo>
                    <a:pt x="22020203" y="55880"/>
                    <a:pt x="21964323" y="0"/>
                    <a:pt x="21895744" y="0"/>
                  </a:cubicBezTo>
                  <a:close/>
                </a:path>
              </a:pathLst>
            </a:custGeom>
            <a:solidFill>
              <a:srgbClr val="000000"/>
            </a:solidFill>
          </p:spPr>
        </p:sp>
      </p:grpSp>
      <p:grpSp>
        <p:nvGrpSpPr>
          <p:cNvPr name="Group 9" id="9"/>
          <p:cNvGrpSpPr/>
          <p:nvPr/>
        </p:nvGrpSpPr>
        <p:grpSpPr>
          <a:xfrm rot="0">
            <a:off x="559814" y="6048820"/>
            <a:ext cx="16697916" cy="1235763"/>
            <a:chOff x="0" y="0"/>
            <a:chExt cx="22020203" cy="1629650"/>
          </a:xfrm>
        </p:grpSpPr>
        <p:sp>
          <p:nvSpPr>
            <p:cNvPr name="Freeform 10" id="10"/>
            <p:cNvSpPr/>
            <p:nvPr/>
          </p:nvSpPr>
          <p:spPr>
            <a:xfrm flipH="false" flipV="false" rot="0">
              <a:off x="31750" y="31750"/>
              <a:ext cx="21956703" cy="1566150"/>
            </a:xfrm>
            <a:custGeom>
              <a:avLst/>
              <a:gdLst/>
              <a:ahLst/>
              <a:cxnLst/>
              <a:rect r="r" b="b" t="t" l="l"/>
              <a:pathLst>
                <a:path h="1566150" w="21956703">
                  <a:moveTo>
                    <a:pt x="21863994" y="1566150"/>
                  </a:moveTo>
                  <a:lnTo>
                    <a:pt x="92710" y="1566150"/>
                  </a:lnTo>
                  <a:cubicBezTo>
                    <a:pt x="41910" y="1566150"/>
                    <a:pt x="0" y="1524240"/>
                    <a:pt x="0" y="1473440"/>
                  </a:cubicBezTo>
                  <a:lnTo>
                    <a:pt x="0" y="92710"/>
                  </a:lnTo>
                  <a:cubicBezTo>
                    <a:pt x="0" y="41910"/>
                    <a:pt x="41910" y="0"/>
                    <a:pt x="92710" y="0"/>
                  </a:cubicBezTo>
                  <a:lnTo>
                    <a:pt x="21862723" y="0"/>
                  </a:lnTo>
                  <a:cubicBezTo>
                    <a:pt x="21913523" y="0"/>
                    <a:pt x="21955434" y="41910"/>
                    <a:pt x="21955434" y="92710"/>
                  </a:cubicBezTo>
                  <a:lnTo>
                    <a:pt x="21955434" y="1472170"/>
                  </a:lnTo>
                  <a:cubicBezTo>
                    <a:pt x="21956703" y="1524240"/>
                    <a:pt x="21914794" y="1566150"/>
                    <a:pt x="21863994" y="1566150"/>
                  </a:cubicBezTo>
                  <a:close/>
                </a:path>
              </a:pathLst>
            </a:custGeom>
            <a:solidFill>
              <a:srgbClr val="105652"/>
            </a:solidFill>
          </p:spPr>
        </p:sp>
        <p:sp>
          <p:nvSpPr>
            <p:cNvPr name="Freeform 11" id="11"/>
            <p:cNvSpPr/>
            <p:nvPr/>
          </p:nvSpPr>
          <p:spPr>
            <a:xfrm flipH="false" flipV="false" rot="0">
              <a:off x="0" y="0"/>
              <a:ext cx="22020203" cy="1629650"/>
            </a:xfrm>
            <a:custGeom>
              <a:avLst/>
              <a:gdLst/>
              <a:ahLst/>
              <a:cxnLst/>
              <a:rect r="r" b="b" t="t" l="l"/>
              <a:pathLst>
                <a:path h="1629650" w="22020203">
                  <a:moveTo>
                    <a:pt x="21895744" y="59690"/>
                  </a:moveTo>
                  <a:cubicBezTo>
                    <a:pt x="21931303" y="59690"/>
                    <a:pt x="21960514" y="88900"/>
                    <a:pt x="21960514" y="124460"/>
                  </a:cubicBezTo>
                  <a:lnTo>
                    <a:pt x="21960514" y="1505190"/>
                  </a:lnTo>
                  <a:cubicBezTo>
                    <a:pt x="21960514" y="1540750"/>
                    <a:pt x="21931303" y="1569960"/>
                    <a:pt x="21895744" y="1569960"/>
                  </a:cubicBezTo>
                  <a:lnTo>
                    <a:pt x="124460" y="1569960"/>
                  </a:lnTo>
                  <a:cubicBezTo>
                    <a:pt x="88900" y="1569960"/>
                    <a:pt x="59690" y="1540750"/>
                    <a:pt x="59690" y="1505190"/>
                  </a:cubicBezTo>
                  <a:lnTo>
                    <a:pt x="59690" y="124460"/>
                  </a:lnTo>
                  <a:cubicBezTo>
                    <a:pt x="59690" y="88900"/>
                    <a:pt x="88900" y="59690"/>
                    <a:pt x="124460" y="59690"/>
                  </a:cubicBezTo>
                  <a:lnTo>
                    <a:pt x="21895744" y="59690"/>
                  </a:lnTo>
                  <a:moveTo>
                    <a:pt x="21895744" y="0"/>
                  </a:moveTo>
                  <a:lnTo>
                    <a:pt x="124460" y="0"/>
                  </a:lnTo>
                  <a:cubicBezTo>
                    <a:pt x="55880" y="0"/>
                    <a:pt x="0" y="55880"/>
                    <a:pt x="0" y="124460"/>
                  </a:cubicBezTo>
                  <a:lnTo>
                    <a:pt x="0" y="1505190"/>
                  </a:lnTo>
                  <a:cubicBezTo>
                    <a:pt x="0" y="1573770"/>
                    <a:pt x="55880" y="1629650"/>
                    <a:pt x="124460" y="1629650"/>
                  </a:cubicBezTo>
                  <a:lnTo>
                    <a:pt x="21895744" y="1629650"/>
                  </a:lnTo>
                  <a:cubicBezTo>
                    <a:pt x="21964323" y="1629650"/>
                    <a:pt x="22020203" y="1573770"/>
                    <a:pt x="22020203" y="1505190"/>
                  </a:cubicBezTo>
                  <a:lnTo>
                    <a:pt x="22020203" y="124460"/>
                  </a:lnTo>
                  <a:cubicBezTo>
                    <a:pt x="22020203" y="55880"/>
                    <a:pt x="21964323" y="0"/>
                    <a:pt x="21895744" y="0"/>
                  </a:cubicBezTo>
                  <a:close/>
                </a:path>
              </a:pathLst>
            </a:custGeom>
            <a:solidFill>
              <a:srgbClr val="000000"/>
            </a:solidFill>
          </p:spPr>
        </p:sp>
      </p:grpSp>
      <p:grpSp>
        <p:nvGrpSpPr>
          <p:cNvPr name="Group 12" id="12"/>
          <p:cNvGrpSpPr/>
          <p:nvPr/>
        </p:nvGrpSpPr>
        <p:grpSpPr>
          <a:xfrm rot="0">
            <a:off x="559814" y="8469776"/>
            <a:ext cx="16699492" cy="1248936"/>
            <a:chOff x="0" y="0"/>
            <a:chExt cx="22022282" cy="1647021"/>
          </a:xfrm>
        </p:grpSpPr>
        <p:sp>
          <p:nvSpPr>
            <p:cNvPr name="Freeform 13" id="13"/>
            <p:cNvSpPr/>
            <p:nvPr/>
          </p:nvSpPr>
          <p:spPr>
            <a:xfrm flipH="false" flipV="false" rot="0">
              <a:off x="31750" y="31750"/>
              <a:ext cx="21958782" cy="1583521"/>
            </a:xfrm>
            <a:custGeom>
              <a:avLst/>
              <a:gdLst/>
              <a:ahLst/>
              <a:cxnLst/>
              <a:rect r="r" b="b" t="t" l="l"/>
              <a:pathLst>
                <a:path h="1583521" w="21958782">
                  <a:moveTo>
                    <a:pt x="21866072" y="1583521"/>
                  </a:moveTo>
                  <a:lnTo>
                    <a:pt x="92710" y="1583521"/>
                  </a:lnTo>
                  <a:cubicBezTo>
                    <a:pt x="41910" y="1583521"/>
                    <a:pt x="0" y="1541611"/>
                    <a:pt x="0" y="1490811"/>
                  </a:cubicBezTo>
                  <a:lnTo>
                    <a:pt x="0" y="92710"/>
                  </a:lnTo>
                  <a:cubicBezTo>
                    <a:pt x="0" y="41910"/>
                    <a:pt x="41910" y="0"/>
                    <a:pt x="92710" y="0"/>
                  </a:cubicBezTo>
                  <a:lnTo>
                    <a:pt x="21864802" y="0"/>
                  </a:lnTo>
                  <a:cubicBezTo>
                    <a:pt x="21915602" y="0"/>
                    <a:pt x="21957512" y="41910"/>
                    <a:pt x="21957512" y="92710"/>
                  </a:cubicBezTo>
                  <a:lnTo>
                    <a:pt x="21957512" y="1489542"/>
                  </a:lnTo>
                  <a:cubicBezTo>
                    <a:pt x="21958782" y="1541611"/>
                    <a:pt x="21916872" y="1583521"/>
                    <a:pt x="21866072" y="1583521"/>
                  </a:cubicBezTo>
                  <a:close/>
                </a:path>
              </a:pathLst>
            </a:custGeom>
            <a:solidFill>
              <a:srgbClr val="F9C041"/>
            </a:solidFill>
          </p:spPr>
        </p:sp>
        <p:sp>
          <p:nvSpPr>
            <p:cNvPr name="Freeform 14" id="14"/>
            <p:cNvSpPr/>
            <p:nvPr/>
          </p:nvSpPr>
          <p:spPr>
            <a:xfrm flipH="false" flipV="false" rot="0">
              <a:off x="0" y="0"/>
              <a:ext cx="22022282" cy="1647022"/>
            </a:xfrm>
            <a:custGeom>
              <a:avLst/>
              <a:gdLst/>
              <a:ahLst/>
              <a:cxnLst/>
              <a:rect r="r" b="b" t="t" l="l"/>
              <a:pathLst>
                <a:path h="1647022" w="22022282">
                  <a:moveTo>
                    <a:pt x="21897822" y="59690"/>
                  </a:moveTo>
                  <a:cubicBezTo>
                    <a:pt x="21933382" y="59690"/>
                    <a:pt x="21962593" y="88900"/>
                    <a:pt x="21962593" y="124460"/>
                  </a:cubicBezTo>
                  <a:lnTo>
                    <a:pt x="21962593" y="1522562"/>
                  </a:lnTo>
                  <a:cubicBezTo>
                    <a:pt x="21962593" y="1558122"/>
                    <a:pt x="21933382" y="1587332"/>
                    <a:pt x="21897822" y="1587332"/>
                  </a:cubicBezTo>
                  <a:lnTo>
                    <a:pt x="124460" y="1587332"/>
                  </a:lnTo>
                  <a:cubicBezTo>
                    <a:pt x="88900" y="1587332"/>
                    <a:pt x="59690" y="1558122"/>
                    <a:pt x="59690" y="1522562"/>
                  </a:cubicBezTo>
                  <a:lnTo>
                    <a:pt x="59690" y="124460"/>
                  </a:lnTo>
                  <a:cubicBezTo>
                    <a:pt x="59690" y="88900"/>
                    <a:pt x="88900" y="59690"/>
                    <a:pt x="124460" y="59690"/>
                  </a:cubicBezTo>
                  <a:lnTo>
                    <a:pt x="21897823" y="59690"/>
                  </a:lnTo>
                  <a:moveTo>
                    <a:pt x="21897823" y="0"/>
                  </a:moveTo>
                  <a:lnTo>
                    <a:pt x="124460" y="0"/>
                  </a:lnTo>
                  <a:cubicBezTo>
                    <a:pt x="55880" y="0"/>
                    <a:pt x="0" y="55880"/>
                    <a:pt x="0" y="124460"/>
                  </a:cubicBezTo>
                  <a:lnTo>
                    <a:pt x="0" y="1522562"/>
                  </a:lnTo>
                  <a:cubicBezTo>
                    <a:pt x="0" y="1591142"/>
                    <a:pt x="55880" y="1647022"/>
                    <a:pt x="124460" y="1647022"/>
                  </a:cubicBezTo>
                  <a:lnTo>
                    <a:pt x="21897823" y="1647022"/>
                  </a:lnTo>
                  <a:cubicBezTo>
                    <a:pt x="21966402" y="1647022"/>
                    <a:pt x="22022282" y="1591142"/>
                    <a:pt x="22022282" y="1522562"/>
                  </a:cubicBezTo>
                  <a:lnTo>
                    <a:pt x="22022282" y="124460"/>
                  </a:lnTo>
                  <a:cubicBezTo>
                    <a:pt x="22022282" y="55880"/>
                    <a:pt x="21966402" y="0"/>
                    <a:pt x="21897823" y="0"/>
                  </a:cubicBezTo>
                  <a:close/>
                </a:path>
              </a:pathLst>
            </a:custGeom>
            <a:solidFill>
              <a:srgbClr val="000000"/>
            </a:solidFill>
          </p:spPr>
        </p:sp>
      </p:grpSp>
      <p:sp>
        <p:nvSpPr>
          <p:cNvPr name="TextBox 15" id="15"/>
          <p:cNvSpPr txBox="true"/>
          <p:nvPr/>
        </p:nvSpPr>
        <p:spPr>
          <a:xfrm rot="0">
            <a:off x="792657" y="5235068"/>
            <a:ext cx="16235371"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Cisco – Introduction to IoT: Fundamentals of IoT concepts, architecture, and applications.</a:t>
            </a:r>
          </a:p>
        </p:txBody>
      </p:sp>
      <p:sp>
        <p:nvSpPr>
          <p:cNvPr name="TextBox 16" id="16"/>
          <p:cNvSpPr txBox="true"/>
          <p:nvPr/>
        </p:nvSpPr>
        <p:spPr>
          <a:xfrm rot="0">
            <a:off x="330112" y="6237496"/>
            <a:ext cx="16697916" cy="1107440"/>
          </a:xfrm>
          <a:prstGeom prst="rect">
            <a:avLst/>
          </a:prstGeom>
        </p:spPr>
        <p:txBody>
          <a:bodyPr anchor="t" rtlCol="false" tIns="0" lIns="0" bIns="0" rIns="0">
            <a:spAutoFit/>
          </a:bodyPr>
          <a:lstStyle/>
          <a:p>
            <a:pPr algn="ctr">
              <a:lnSpc>
                <a:spcPts val="4480"/>
              </a:lnSpc>
              <a:spcBef>
                <a:spcPct val="0"/>
              </a:spcBef>
            </a:pPr>
            <a:r>
              <a:rPr lang="en-US" b="true" sz="3200" spc="320">
                <a:solidFill>
                  <a:srgbClr val="FEFEFE"/>
                </a:solidFill>
                <a:latin typeface="Bebas Neue Bold"/>
                <a:ea typeface="Bebas Neue Bold"/>
                <a:cs typeface="Bebas Neue Bold"/>
                <a:sym typeface="Bebas Neue Bold"/>
              </a:rPr>
              <a:t>Cisco – IoT &amp; Digital Transformation: Integration of IoT technologies in modern business transformation.</a:t>
            </a:r>
          </a:p>
        </p:txBody>
      </p:sp>
      <p:sp>
        <p:nvSpPr>
          <p:cNvPr name="TextBox 17" id="17"/>
          <p:cNvSpPr txBox="true"/>
          <p:nvPr/>
        </p:nvSpPr>
        <p:spPr>
          <a:xfrm rot="0">
            <a:off x="317640" y="8611272"/>
            <a:ext cx="16941665" cy="1107440"/>
          </a:xfrm>
          <a:prstGeom prst="rect">
            <a:avLst/>
          </a:prstGeom>
        </p:spPr>
        <p:txBody>
          <a:bodyPr anchor="t" rtlCol="false" tIns="0" lIns="0" bIns="0" rIns="0">
            <a:spAutoFit/>
          </a:bodyPr>
          <a:lstStyle/>
          <a:p>
            <a:pPr algn="ctr">
              <a:lnSpc>
                <a:spcPts val="4480"/>
              </a:lnSpc>
              <a:spcBef>
                <a:spcPct val="0"/>
              </a:spcBef>
            </a:pPr>
            <a:r>
              <a:rPr lang="en-US" b="true" sz="3200" spc="320">
                <a:solidFill>
                  <a:srgbClr val="FEFEFE"/>
                </a:solidFill>
                <a:latin typeface="Bebas Neue Bold"/>
                <a:ea typeface="Bebas Neue Bold"/>
                <a:cs typeface="Bebas Neue Bold"/>
                <a:sym typeface="Bebas Neue Bold"/>
              </a:rPr>
              <a:t>EYouth (DEPI) – Data Analysis: Data cleaning, visualization, and analytics using SQL, Excel, Tableau, and Power BI.</a:t>
            </a:r>
          </a:p>
        </p:txBody>
      </p:sp>
      <p:grpSp>
        <p:nvGrpSpPr>
          <p:cNvPr name="Group 18" id="18"/>
          <p:cNvGrpSpPr/>
          <p:nvPr/>
        </p:nvGrpSpPr>
        <p:grpSpPr>
          <a:xfrm rot="0">
            <a:off x="561384" y="7430661"/>
            <a:ext cx="16576046" cy="781940"/>
            <a:chOff x="0" y="0"/>
            <a:chExt cx="21859490" cy="1031175"/>
          </a:xfrm>
        </p:grpSpPr>
        <p:sp>
          <p:nvSpPr>
            <p:cNvPr name="Freeform 19" id="19"/>
            <p:cNvSpPr/>
            <p:nvPr/>
          </p:nvSpPr>
          <p:spPr>
            <a:xfrm flipH="false" flipV="false" rot="0">
              <a:off x="31750" y="31750"/>
              <a:ext cx="21795989" cy="967675"/>
            </a:xfrm>
            <a:custGeom>
              <a:avLst/>
              <a:gdLst/>
              <a:ahLst/>
              <a:cxnLst/>
              <a:rect r="r" b="b" t="t" l="l"/>
              <a:pathLst>
                <a:path h="967675" w="21795989">
                  <a:moveTo>
                    <a:pt x="21703280" y="967675"/>
                  </a:moveTo>
                  <a:lnTo>
                    <a:pt x="92710" y="967675"/>
                  </a:lnTo>
                  <a:cubicBezTo>
                    <a:pt x="41910" y="967675"/>
                    <a:pt x="0" y="925765"/>
                    <a:pt x="0" y="874965"/>
                  </a:cubicBezTo>
                  <a:lnTo>
                    <a:pt x="0" y="92710"/>
                  </a:lnTo>
                  <a:cubicBezTo>
                    <a:pt x="0" y="41910"/>
                    <a:pt x="41910" y="0"/>
                    <a:pt x="92710" y="0"/>
                  </a:cubicBezTo>
                  <a:lnTo>
                    <a:pt x="21702010" y="0"/>
                  </a:lnTo>
                  <a:cubicBezTo>
                    <a:pt x="21752810" y="0"/>
                    <a:pt x="21794719" y="41910"/>
                    <a:pt x="21794719" y="92710"/>
                  </a:cubicBezTo>
                  <a:lnTo>
                    <a:pt x="21794719" y="873695"/>
                  </a:lnTo>
                  <a:cubicBezTo>
                    <a:pt x="21795989" y="925765"/>
                    <a:pt x="21754080" y="967675"/>
                    <a:pt x="21703280" y="967675"/>
                  </a:cubicBezTo>
                  <a:close/>
                </a:path>
              </a:pathLst>
            </a:custGeom>
            <a:solidFill>
              <a:srgbClr val="B91646"/>
            </a:solidFill>
          </p:spPr>
        </p:sp>
        <p:sp>
          <p:nvSpPr>
            <p:cNvPr name="Freeform 20" id="20"/>
            <p:cNvSpPr/>
            <p:nvPr/>
          </p:nvSpPr>
          <p:spPr>
            <a:xfrm flipH="false" flipV="false" rot="0">
              <a:off x="0" y="0"/>
              <a:ext cx="21859491" cy="1031175"/>
            </a:xfrm>
            <a:custGeom>
              <a:avLst/>
              <a:gdLst/>
              <a:ahLst/>
              <a:cxnLst/>
              <a:rect r="r" b="b" t="t" l="l"/>
              <a:pathLst>
                <a:path h="1031175" w="21859491">
                  <a:moveTo>
                    <a:pt x="21735030" y="59690"/>
                  </a:moveTo>
                  <a:cubicBezTo>
                    <a:pt x="21770589" y="59690"/>
                    <a:pt x="21799800" y="88900"/>
                    <a:pt x="21799800" y="124460"/>
                  </a:cubicBezTo>
                  <a:lnTo>
                    <a:pt x="21799800" y="906715"/>
                  </a:lnTo>
                  <a:cubicBezTo>
                    <a:pt x="21799800" y="942275"/>
                    <a:pt x="21770589" y="971485"/>
                    <a:pt x="21735030" y="971485"/>
                  </a:cubicBezTo>
                  <a:lnTo>
                    <a:pt x="124460" y="971485"/>
                  </a:lnTo>
                  <a:cubicBezTo>
                    <a:pt x="88900" y="971485"/>
                    <a:pt x="59690" y="942275"/>
                    <a:pt x="59690" y="906715"/>
                  </a:cubicBezTo>
                  <a:lnTo>
                    <a:pt x="59690" y="124460"/>
                  </a:lnTo>
                  <a:cubicBezTo>
                    <a:pt x="59690" y="88900"/>
                    <a:pt x="88900" y="59690"/>
                    <a:pt x="124460" y="59690"/>
                  </a:cubicBezTo>
                  <a:lnTo>
                    <a:pt x="21735030" y="59690"/>
                  </a:lnTo>
                  <a:moveTo>
                    <a:pt x="21735030" y="0"/>
                  </a:moveTo>
                  <a:lnTo>
                    <a:pt x="124460" y="0"/>
                  </a:lnTo>
                  <a:cubicBezTo>
                    <a:pt x="55880" y="0"/>
                    <a:pt x="0" y="55880"/>
                    <a:pt x="0" y="124460"/>
                  </a:cubicBezTo>
                  <a:lnTo>
                    <a:pt x="0" y="906715"/>
                  </a:lnTo>
                  <a:cubicBezTo>
                    <a:pt x="0" y="975295"/>
                    <a:pt x="55880" y="1031175"/>
                    <a:pt x="124460" y="1031175"/>
                  </a:cubicBezTo>
                  <a:lnTo>
                    <a:pt x="21735030" y="1031175"/>
                  </a:lnTo>
                  <a:cubicBezTo>
                    <a:pt x="21803610" y="1031175"/>
                    <a:pt x="21859491" y="975295"/>
                    <a:pt x="21859491" y="906715"/>
                  </a:cubicBezTo>
                  <a:lnTo>
                    <a:pt x="21859491" y="124460"/>
                  </a:lnTo>
                  <a:cubicBezTo>
                    <a:pt x="21859491" y="55880"/>
                    <a:pt x="21803610" y="0"/>
                    <a:pt x="21735030" y="0"/>
                  </a:cubicBezTo>
                  <a:close/>
                </a:path>
              </a:pathLst>
            </a:custGeom>
            <a:solidFill>
              <a:srgbClr val="000000"/>
            </a:solidFill>
          </p:spPr>
        </p:sp>
      </p:grpSp>
      <p:sp>
        <p:nvSpPr>
          <p:cNvPr name="TextBox 21" id="21"/>
          <p:cNvSpPr txBox="true"/>
          <p:nvPr/>
        </p:nvSpPr>
        <p:spPr>
          <a:xfrm rot="0">
            <a:off x="561384" y="7544961"/>
            <a:ext cx="16576046" cy="541655"/>
          </a:xfrm>
          <a:prstGeom prst="rect">
            <a:avLst/>
          </a:prstGeom>
        </p:spPr>
        <p:txBody>
          <a:bodyPr anchor="t" rtlCol="false" tIns="0" lIns="0" bIns="0" rIns="0">
            <a:spAutoFit/>
          </a:bodyPr>
          <a:lstStyle/>
          <a:p>
            <a:pPr algn="ctr">
              <a:lnSpc>
                <a:spcPts val="4480"/>
              </a:lnSpc>
              <a:spcBef>
                <a:spcPct val="0"/>
              </a:spcBef>
            </a:pPr>
            <a:r>
              <a:rPr lang="en-US" b="true" sz="3200" spc="320">
                <a:solidFill>
                  <a:srgbClr val="FEFEFE"/>
                </a:solidFill>
                <a:latin typeface="Bebas Neue Bold"/>
                <a:ea typeface="Bebas Neue Bold"/>
                <a:cs typeface="Bebas Neue Bold"/>
                <a:sym typeface="Bebas Neue Bold"/>
              </a:rPr>
              <a:t>NetRiders – Cybersecurity Essentials: Basics of cybersecurity principles and best practices.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TextBox 2" id="2"/>
          <p:cNvSpPr txBox="true"/>
          <p:nvPr/>
        </p:nvSpPr>
        <p:spPr>
          <a:xfrm rot="0">
            <a:off x="1028700" y="8899525"/>
            <a:ext cx="4077715" cy="711200"/>
          </a:xfrm>
          <a:prstGeom prst="rect">
            <a:avLst/>
          </a:prstGeom>
        </p:spPr>
        <p:txBody>
          <a:bodyPr anchor="t" rtlCol="false" tIns="0" lIns="0" bIns="0" rIns="0">
            <a:spAutoFit/>
          </a:bodyPr>
          <a:lstStyle/>
          <a:p>
            <a:pPr algn="l">
              <a:lnSpc>
                <a:spcPts val="2799"/>
              </a:lnSpc>
            </a:pPr>
            <a:r>
              <a:rPr lang="en-US" sz="1999">
                <a:solidFill>
                  <a:srgbClr val="000000"/>
                </a:solidFill>
                <a:latin typeface="Poppins"/>
                <a:ea typeface="Poppins"/>
                <a:cs typeface="Poppins"/>
                <a:sym typeface="Poppins"/>
              </a:rPr>
              <a:t>📱 +20 1559323053</a:t>
            </a:r>
          </a:p>
          <a:p>
            <a:pPr algn="l">
              <a:lnSpc>
                <a:spcPts val="2799"/>
              </a:lnSpc>
            </a:pPr>
          </a:p>
        </p:txBody>
      </p:sp>
      <p:sp>
        <p:nvSpPr>
          <p:cNvPr name="TextBox 3" id="3"/>
          <p:cNvSpPr txBox="true"/>
          <p:nvPr/>
        </p:nvSpPr>
        <p:spPr>
          <a:xfrm rot="0">
            <a:off x="1672884" y="9553575"/>
            <a:ext cx="7627035" cy="711200"/>
          </a:xfrm>
          <a:prstGeom prst="rect">
            <a:avLst/>
          </a:prstGeom>
        </p:spPr>
        <p:txBody>
          <a:bodyPr anchor="t" rtlCol="false" tIns="0" lIns="0" bIns="0" rIns="0">
            <a:spAutoFit/>
          </a:bodyPr>
          <a:lstStyle/>
          <a:p>
            <a:pPr algn="ctr">
              <a:lnSpc>
                <a:spcPts val="2799"/>
              </a:lnSpc>
            </a:pPr>
            <a:r>
              <a:rPr lang="en-US" sz="1999">
                <a:solidFill>
                  <a:srgbClr val="000000"/>
                </a:solidFill>
                <a:latin typeface="Poppins"/>
                <a:ea typeface="Poppins"/>
                <a:cs typeface="Poppins"/>
                <a:sym typeface="Poppins"/>
              </a:rPr>
              <a:t> 🔗 LinkedIn: </a:t>
            </a:r>
            <a:r>
              <a:rPr lang="en-US" sz="1999" u="sng">
                <a:solidFill>
                  <a:srgbClr val="000000"/>
                </a:solidFill>
                <a:latin typeface="Poppins"/>
                <a:ea typeface="Poppins"/>
                <a:cs typeface="Poppins"/>
                <a:sym typeface="Poppins"/>
                <a:hlinkClick r:id="rId2" tooltip="https://www.linkedin.com/in/elham-adel-%D8%A5%D9%90%D9%84%DB%81%EF%AE%A9%D8%A7%D9%85-44110a295"/>
              </a:rPr>
              <a:t>linkedin.com/in/elham-adel-</a:t>
            </a:r>
            <a:r>
              <a:rPr lang="ar-EG" sz="1999" u="sng">
                <a:solidFill>
                  <a:srgbClr val="000000"/>
                </a:solidFill>
                <a:latin typeface="Poppins"/>
                <a:ea typeface="Poppins"/>
                <a:cs typeface="Poppins"/>
                <a:sym typeface="Poppins"/>
                <a:hlinkClick r:id="rId3" tooltip="https://www.linkedin.com/in/elham-adel-%D8%A5%D9%90%D9%84%DB%81%EF%AE%A9%D8%A7%D9%85-44110a295"/>
                <a:rtl val="true"/>
              </a:rPr>
              <a:t>إِلہﮩَام-</a:t>
            </a:r>
            <a:r>
              <a:rPr lang="en-US" sz="1999" u="sng">
                <a:solidFill>
                  <a:srgbClr val="000000"/>
                </a:solidFill>
                <a:latin typeface="Poppins"/>
                <a:ea typeface="Poppins"/>
                <a:cs typeface="Poppins"/>
                <a:sym typeface="Poppins"/>
                <a:hlinkClick r:id="rId4" tooltip="https://www.linkedin.com/in/elham-adel-%D8%A5%D9%90%D9%84%DB%81%EF%AE%A9%D8%A7%D9%85-44110a295"/>
              </a:rPr>
              <a:t>44110a295</a:t>
            </a:r>
          </a:p>
          <a:p>
            <a:pPr algn="ctr">
              <a:lnSpc>
                <a:spcPts val="2799"/>
              </a:lnSpc>
            </a:pPr>
          </a:p>
        </p:txBody>
      </p:sp>
      <p:sp>
        <p:nvSpPr>
          <p:cNvPr name="TextBox 4" id="4"/>
          <p:cNvSpPr txBox="true"/>
          <p:nvPr/>
        </p:nvSpPr>
        <p:spPr>
          <a:xfrm rot="0">
            <a:off x="12755076" y="8924925"/>
            <a:ext cx="4077715" cy="358775"/>
          </a:xfrm>
          <a:prstGeom prst="rect">
            <a:avLst/>
          </a:prstGeom>
        </p:spPr>
        <p:txBody>
          <a:bodyPr anchor="t" rtlCol="false" tIns="0" lIns="0" bIns="0" rIns="0">
            <a:spAutoFit/>
          </a:bodyPr>
          <a:lstStyle/>
          <a:p>
            <a:pPr algn="r">
              <a:lnSpc>
                <a:spcPts val="2799"/>
              </a:lnSpc>
            </a:pPr>
            <a:r>
              <a:rPr lang="en-US" sz="1999">
                <a:solidFill>
                  <a:srgbClr val="000000"/>
                </a:solidFill>
                <a:latin typeface="Poppins"/>
                <a:ea typeface="Poppins"/>
                <a:cs typeface="Poppins"/>
                <a:sym typeface="Poppins"/>
              </a:rPr>
              <a:t>📍 Location: Menoufia, Egypt</a:t>
            </a:r>
          </a:p>
        </p:txBody>
      </p:sp>
      <p:sp>
        <p:nvSpPr>
          <p:cNvPr name="TextBox 5" id="5"/>
          <p:cNvSpPr txBox="true"/>
          <p:nvPr/>
        </p:nvSpPr>
        <p:spPr>
          <a:xfrm rot="0">
            <a:off x="3494067" y="4245061"/>
            <a:ext cx="11299867" cy="3209925"/>
          </a:xfrm>
          <a:prstGeom prst="rect">
            <a:avLst/>
          </a:prstGeom>
        </p:spPr>
        <p:txBody>
          <a:bodyPr anchor="t" rtlCol="false" tIns="0" lIns="0" bIns="0" rIns="0">
            <a:spAutoFit/>
          </a:bodyPr>
          <a:lstStyle/>
          <a:p>
            <a:pPr algn="ctr">
              <a:lnSpc>
                <a:spcPts val="26039"/>
              </a:lnSpc>
            </a:pPr>
            <a:r>
              <a:rPr lang="en-US" sz="18600" b="true">
                <a:solidFill>
                  <a:srgbClr val="000000"/>
                </a:solidFill>
                <a:latin typeface="Bebas Neue Bold"/>
                <a:ea typeface="Bebas Neue Bold"/>
                <a:cs typeface="Bebas Neue Bold"/>
                <a:sym typeface="Bebas Neue Bold"/>
              </a:rPr>
              <a:t>together</a:t>
            </a:r>
          </a:p>
        </p:txBody>
      </p:sp>
      <p:sp>
        <p:nvSpPr>
          <p:cNvPr name="TextBox 6" id="6"/>
          <p:cNvSpPr txBox="true"/>
          <p:nvPr/>
        </p:nvSpPr>
        <p:spPr>
          <a:xfrm rot="0">
            <a:off x="6088107" y="3569340"/>
            <a:ext cx="6132883" cy="1613667"/>
          </a:xfrm>
          <a:prstGeom prst="rect">
            <a:avLst/>
          </a:prstGeom>
        </p:spPr>
        <p:txBody>
          <a:bodyPr anchor="t" rtlCol="false" tIns="0" lIns="0" bIns="0" rIns="0">
            <a:spAutoFit/>
          </a:bodyPr>
          <a:lstStyle/>
          <a:p>
            <a:pPr algn="ctr">
              <a:lnSpc>
                <a:spcPts val="12120"/>
              </a:lnSpc>
            </a:pPr>
            <a:r>
              <a:rPr lang="en-US" sz="12120">
                <a:solidFill>
                  <a:srgbClr val="B91646"/>
                </a:solidFill>
                <a:latin typeface="Brittany"/>
                <a:ea typeface="Brittany"/>
                <a:cs typeface="Brittany"/>
                <a:sym typeface="Brittany"/>
              </a:rPr>
              <a:t>let's work</a:t>
            </a:r>
          </a:p>
        </p:txBody>
      </p:sp>
      <p:sp>
        <p:nvSpPr>
          <p:cNvPr name="TextBox 7" id="7"/>
          <p:cNvSpPr txBox="true"/>
          <p:nvPr/>
        </p:nvSpPr>
        <p:spPr>
          <a:xfrm rot="0">
            <a:off x="1028700" y="952500"/>
            <a:ext cx="3501810" cy="58118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creative portfolio</a:t>
            </a:r>
          </a:p>
        </p:txBody>
      </p:sp>
      <p:sp>
        <p:nvSpPr>
          <p:cNvPr name="AutoShape 8" id="8"/>
          <p:cNvSpPr/>
          <p:nvPr/>
        </p:nvSpPr>
        <p:spPr>
          <a:xfrm rot="2017">
            <a:off x="1028704" y="8439495"/>
            <a:ext cx="16230603" cy="0"/>
          </a:xfrm>
          <a:prstGeom prst="line">
            <a:avLst/>
          </a:prstGeom>
          <a:ln cap="flat" w="19050">
            <a:solidFill>
              <a:srgbClr val="000000"/>
            </a:solidFill>
            <a:prstDash val="solid"/>
            <a:headEnd type="none" len="sm" w="sm"/>
            <a:tailEnd type="none" len="sm" w="sm"/>
          </a:ln>
        </p:spPr>
      </p:sp>
      <p:sp>
        <p:nvSpPr>
          <p:cNvPr name="AutoShape 9" id="9"/>
          <p:cNvSpPr/>
          <p:nvPr/>
        </p:nvSpPr>
        <p:spPr>
          <a:xfrm rot="2017">
            <a:off x="1028704" y="1797738"/>
            <a:ext cx="16230603" cy="0"/>
          </a:xfrm>
          <a:prstGeom prst="line">
            <a:avLst/>
          </a:prstGeom>
          <a:ln cap="flat" w="19050">
            <a:solidFill>
              <a:srgbClr val="000000"/>
            </a:solidFill>
            <a:prstDash val="solid"/>
            <a:headEnd type="none" len="sm" w="sm"/>
            <a:tailEnd type="none" len="sm" w="sm"/>
          </a:ln>
        </p:spPr>
      </p:sp>
      <p:sp>
        <p:nvSpPr>
          <p:cNvPr name="TextBox 10" id="10"/>
          <p:cNvSpPr txBox="true"/>
          <p:nvPr/>
        </p:nvSpPr>
        <p:spPr>
          <a:xfrm rot="0">
            <a:off x="6088107" y="8829054"/>
            <a:ext cx="4778019" cy="358775"/>
          </a:xfrm>
          <a:prstGeom prst="rect">
            <a:avLst/>
          </a:prstGeom>
        </p:spPr>
        <p:txBody>
          <a:bodyPr anchor="t" rtlCol="false" tIns="0" lIns="0" bIns="0" rIns="0">
            <a:spAutoFit/>
          </a:bodyPr>
          <a:lstStyle/>
          <a:p>
            <a:pPr algn="r">
              <a:lnSpc>
                <a:spcPts val="2799"/>
              </a:lnSpc>
            </a:pPr>
            <a:r>
              <a:rPr lang="en-US" sz="1999">
                <a:solidFill>
                  <a:srgbClr val="000000"/>
                </a:solidFill>
                <a:latin typeface="Poppins"/>
                <a:ea typeface="Poppins"/>
                <a:cs typeface="Poppins"/>
                <a:sym typeface="Poppins"/>
              </a:rPr>
              <a:t> 📧 Email: </a:t>
            </a:r>
            <a:r>
              <a:rPr lang="en-US" sz="1999" u="sng">
                <a:solidFill>
                  <a:srgbClr val="000000"/>
                </a:solidFill>
                <a:latin typeface="Poppins"/>
                <a:ea typeface="Poppins"/>
                <a:cs typeface="Poppins"/>
                <a:sym typeface="Poppins"/>
                <a:hlinkClick r:id="rId5" tooltip="mailto:elhamadel342@gmail.com"/>
              </a:rPr>
              <a:t>elhamadel342@gmail.com</a:t>
            </a:r>
          </a:p>
        </p:txBody>
      </p:sp>
      <p:sp>
        <p:nvSpPr>
          <p:cNvPr name="TextBox 11" id="11"/>
          <p:cNvSpPr txBox="true"/>
          <p:nvPr/>
        </p:nvSpPr>
        <p:spPr>
          <a:xfrm rot="0">
            <a:off x="11975213" y="9740900"/>
            <a:ext cx="4857578" cy="358775"/>
          </a:xfrm>
          <a:prstGeom prst="rect">
            <a:avLst/>
          </a:prstGeom>
        </p:spPr>
        <p:txBody>
          <a:bodyPr anchor="t" rtlCol="false" tIns="0" lIns="0" bIns="0" rIns="0">
            <a:spAutoFit/>
          </a:bodyPr>
          <a:lstStyle/>
          <a:p>
            <a:pPr algn="r">
              <a:lnSpc>
                <a:spcPts val="2799"/>
              </a:lnSpc>
            </a:pPr>
            <a:r>
              <a:rPr lang="en-US" sz="1999">
                <a:solidFill>
                  <a:srgbClr val="000000"/>
                </a:solidFill>
                <a:latin typeface="Poppins"/>
                <a:ea typeface="Poppins"/>
                <a:cs typeface="Poppins"/>
                <a:sym typeface="Poppins"/>
              </a:rPr>
              <a:t> 💻 GitHub: </a:t>
            </a:r>
            <a:r>
              <a:rPr lang="en-US" sz="1999" u="sng">
                <a:solidFill>
                  <a:srgbClr val="000000"/>
                </a:solidFill>
                <a:latin typeface="Poppins"/>
                <a:ea typeface="Poppins"/>
                <a:cs typeface="Poppins"/>
                <a:sym typeface="Poppins"/>
                <a:hlinkClick r:id="rId6" tooltip="https://github.com/Elhamadel24"/>
              </a:rPr>
              <a:t>github.com/Elhamadel24</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TextBox 2" id="2"/>
          <p:cNvSpPr txBox="true"/>
          <p:nvPr/>
        </p:nvSpPr>
        <p:spPr>
          <a:xfrm rot="0">
            <a:off x="6137630" y="2091956"/>
            <a:ext cx="6012740" cy="1598730"/>
          </a:xfrm>
          <a:prstGeom prst="rect">
            <a:avLst/>
          </a:prstGeom>
        </p:spPr>
        <p:txBody>
          <a:bodyPr anchor="t" rtlCol="false" tIns="0" lIns="0" bIns="0" rIns="0">
            <a:spAutoFit/>
          </a:bodyPr>
          <a:lstStyle/>
          <a:p>
            <a:pPr algn="ctr">
              <a:lnSpc>
                <a:spcPts val="11883"/>
              </a:lnSpc>
            </a:pPr>
            <a:r>
              <a:rPr lang="en-US" b="true" sz="11883">
                <a:solidFill>
                  <a:srgbClr val="000000"/>
                </a:solidFill>
                <a:latin typeface="Bebas Neue Bold"/>
                <a:ea typeface="Bebas Neue Bold"/>
                <a:cs typeface="Bebas Neue Bold"/>
                <a:sym typeface="Bebas Neue Bold"/>
              </a:rPr>
              <a:t>CONTENT</a:t>
            </a:r>
          </a:p>
        </p:txBody>
      </p:sp>
      <p:sp>
        <p:nvSpPr>
          <p:cNvPr name="TextBox 3" id="3"/>
          <p:cNvSpPr txBox="true"/>
          <p:nvPr/>
        </p:nvSpPr>
        <p:spPr>
          <a:xfrm rot="0">
            <a:off x="6881184" y="1200150"/>
            <a:ext cx="4537872" cy="1191689"/>
          </a:xfrm>
          <a:prstGeom prst="rect">
            <a:avLst/>
          </a:prstGeom>
        </p:spPr>
        <p:txBody>
          <a:bodyPr anchor="t" rtlCol="false" tIns="0" lIns="0" bIns="0" rIns="0">
            <a:spAutoFit/>
          </a:bodyPr>
          <a:lstStyle/>
          <a:p>
            <a:pPr algn="ctr">
              <a:lnSpc>
                <a:spcPts val="8968"/>
              </a:lnSpc>
            </a:pPr>
            <a:r>
              <a:rPr lang="en-US" sz="8968">
                <a:solidFill>
                  <a:srgbClr val="B91646"/>
                </a:solidFill>
                <a:latin typeface="Brittany"/>
                <a:ea typeface="Brittany"/>
                <a:cs typeface="Brittany"/>
                <a:sym typeface="Brittany"/>
              </a:rPr>
              <a:t>table of</a:t>
            </a:r>
          </a:p>
        </p:txBody>
      </p:sp>
      <p:sp>
        <p:nvSpPr>
          <p:cNvPr name="AutoShape 4" id="4"/>
          <p:cNvSpPr/>
          <p:nvPr/>
        </p:nvSpPr>
        <p:spPr>
          <a:xfrm rot="2017">
            <a:off x="1028699" y="5176837"/>
            <a:ext cx="16230603" cy="0"/>
          </a:xfrm>
          <a:prstGeom prst="line">
            <a:avLst/>
          </a:prstGeom>
          <a:ln cap="flat" w="19050">
            <a:solidFill>
              <a:srgbClr val="000000"/>
            </a:solidFill>
            <a:prstDash val="solid"/>
            <a:headEnd type="none" len="sm" w="sm"/>
            <a:tailEnd type="none" len="sm" w="sm"/>
          </a:ln>
        </p:spPr>
      </p:sp>
      <p:sp>
        <p:nvSpPr>
          <p:cNvPr name="TextBox 5" id="5"/>
          <p:cNvSpPr txBox="true"/>
          <p:nvPr/>
        </p:nvSpPr>
        <p:spPr>
          <a:xfrm rot="0">
            <a:off x="1028700" y="8674060"/>
            <a:ext cx="4686474" cy="58118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creative portfolio</a:t>
            </a:r>
          </a:p>
        </p:txBody>
      </p:sp>
      <p:sp>
        <p:nvSpPr>
          <p:cNvPr name="TextBox 6" id="6"/>
          <p:cNvSpPr txBox="true"/>
          <p:nvPr/>
        </p:nvSpPr>
        <p:spPr>
          <a:xfrm rot="0">
            <a:off x="2505540" y="3576385"/>
            <a:ext cx="13276920" cy="963931"/>
          </a:xfrm>
          <a:prstGeom prst="rect">
            <a:avLst/>
          </a:prstGeom>
        </p:spPr>
        <p:txBody>
          <a:bodyPr anchor="t" rtlCol="false" tIns="0" lIns="0" bIns="0" rIns="0">
            <a:spAutoFit/>
          </a:bodyPr>
          <a:lstStyle/>
          <a:p>
            <a:pPr algn="ctr">
              <a:lnSpc>
                <a:spcPts val="3839"/>
              </a:lnSpc>
            </a:pPr>
            <a:r>
              <a:rPr lang="en-US" sz="2399">
                <a:solidFill>
                  <a:srgbClr val="000000"/>
                </a:solidFill>
                <a:latin typeface="Poppins"/>
                <a:ea typeface="Poppins"/>
                <a:cs typeface="Poppins"/>
                <a:sym typeface="Poppins"/>
              </a:rPr>
              <a:t>This portfolio presents a comprehensive overview of my professional skills, projects, and achievements</a:t>
            </a:r>
          </a:p>
        </p:txBody>
      </p:sp>
      <p:grpSp>
        <p:nvGrpSpPr>
          <p:cNvPr name="Group 7" id="7"/>
          <p:cNvGrpSpPr/>
          <p:nvPr/>
        </p:nvGrpSpPr>
        <p:grpSpPr>
          <a:xfrm rot="0">
            <a:off x="6637827" y="6033540"/>
            <a:ext cx="5012346" cy="781940"/>
            <a:chOff x="0" y="0"/>
            <a:chExt cx="6609980" cy="1031175"/>
          </a:xfrm>
        </p:grpSpPr>
        <p:sp>
          <p:nvSpPr>
            <p:cNvPr name="Freeform 8" id="8"/>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name="Freeform 9" id="9"/>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0" id="10"/>
          <p:cNvGrpSpPr/>
          <p:nvPr/>
        </p:nvGrpSpPr>
        <p:grpSpPr>
          <a:xfrm rot="0">
            <a:off x="6637827" y="7281547"/>
            <a:ext cx="5012346" cy="781940"/>
            <a:chOff x="0" y="0"/>
            <a:chExt cx="6609980" cy="1031175"/>
          </a:xfrm>
        </p:grpSpPr>
        <p:sp>
          <p:nvSpPr>
            <p:cNvPr name="Freeform 11" id="11"/>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name="Freeform 12" id="12"/>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3" id="13"/>
          <p:cNvGrpSpPr/>
          <p:nvPr/>
        </p:nvGrpSpPr>
        <p:grpSpPr>
          <a:xfrm rot="0">
            <a:off x="1028694" y="6033540"/>
            <a:ext cx="5012346" cy="781940"/>
            <a:chOff x="0" y="0"/>
            <a:chExt cx="6609980" cy="1031175"/>
          </a:xfrm>
        </p:grpSpPr>
        <p:sp>
          <p:nvSpPr>
            <p:cNvPr name="Freeform 14" id="14"/>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name="Freeform 15" id="15"/>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6" id="16"/>
          <p:cNvGrpSpPr/>
          <p:nvPr/>
        </p:nvGrpSpPr>
        <p:grpSpPr>
          <a:xfrm rot="0">
            <a:off x="1028694" y="7281547"/>
            <a:ext cx="5012346" cy="781940"/>
            <a:chOff x="0" y="0"/>
            <a:chExt cx="6609980" cy="1031175"/>
          </a:xfrm>
        </p:grpSpPr>
        <p:sp>
          <p:nvSpPr>
            <p:cNvPr name="Freeform 17" id="17"/>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name="Freeform 18" id="18"/>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9" id="19"/>
          <p:cNvGrpSpPr/>
          <p:nvPr/>
        </p:nvGrpSpPr>
        <p:grpSpPr>
          <a:xfrm rot="0">
            <a:off x="12246959" y="6033540"/>
            <a:ext cx="5012346" cy="781940"/>
            <a:chOff x="0" y="0"/>
            <a:chExt cx="6609980" cy="1031175"/>
          </a:xfrm>
        </p:grpSpPr>
        <p:sp>
          <p:nvSpPr>
            <p:cNvPr name="Freeform 20" id="20"/>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name="Freeform 21" id="21"/>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22" id="22"/>
          <p:cNvGrpSpPr/>
          <p:nvPr/>
        </p:nvGrpSpPr>
        <p:grpSpPr>
          <a:xfrm rot="0">
            <a:off x="12246959" y="7281547"/>
            <a:ext cx="5012346" cy="781940"/>
            <a:chOff x="0" y="0"/>
            <a:chExt cx="6609980" cy="1031175"/>
          </a:xfrm>
        </p:grpSpPr>
        <p:sp>
          <p:nvSpPr>
            <p:cNvPr name="Freeform 23" id="23"/>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name="Freeform 24" id="24"/>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sp>
        <p:nvSpPr>
          <p:cNvPr name="TextBox 25" id="25"/>
          <p:cNvSpPr txBox="true"/>
          <p:nvPr/>
        </p:nvSpPr>
        <p:spPr>
          <a:xfrm rot="0">
            <a:off x="1635400" y="6138324"/>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about me</a:t>
            </a:r>
          </a:p>
        </p:txBody>
      </p:sp>
      <p:sp>
        <p:nvSpPr>
          <p:cNvPr name="TextBox 26" id="26"/>
          <p:cNvSpPr txBox="true"/>
          <p:nvPr/>
        </p:nvSpPr>
        <p:spPr>
          <a:xfrm rot="0">
            <a:off x="1635400" y="7403595"/>
            <a:ext cx="3798935" cy="537845"/>
          </a:xfrm>
          <a:prstGeom prst="rect">
            <a:avLst/>
          </a:prstGeom>
        </p:spPr>
        <p:txBody>
          <a:bodyPr anchor="t" rtlCol="false" tIns="0" lIns="0" bIns="0" rIns="0">
            <a:spAutoFit/>
          </a:bodyPr>
          <a:lstStyle/>
          <a:p>
            <a:pPr algn="ctr">
              <a:lnSpc>
                <a:spcPts val="4480"/>
              </a:lnSpc>
            </a:pPr>
            <a:r>
              <a:rPr lang="en-US" b="true" sz="3200" spc="320">
                <a:solidFill>
                  <a:srgbClr val="000000"/>
                </a:solidFill>
                <a:latin typeface="Bebas Neue Bold"/>
                <a:ea typeface="Bebas Neue Bold"/>
                <a:cs typeface="Bebas Neue Bold"/>
                <a:sym typeface="Bebas Neue Bold"/>
              </a:rPr>
              <a:t>work experience</a:t>
            </a:r>
          </a:p>
        </p:txBody>
      </p:sp>
      <p:sp>
        <p:nvSpPr>
          <p:cNvPr name="TextBox 27" id="27"/>
          <p:cNvSpPr txBox="true"/>
          <p:nvPr/>
        </p:nvSpPr>
        <p:spPr>
          <a:xfrm rot="0">
            <a:off x="7244533" y="6138324"/>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vision / mission</a:t>
            </a:r>
          </a:p>
        </p:txBody>
      </p:sp>
      <p:sp>
        <p:nvSpPr>
          <p:cNvPr name="TextBox 28" id="28"/>
          <p:cNvSpPr txBox="true"/>
          <p:nvPr/>
        </p:nvSpPr>
        <p:spPr>
          <a:xfrm rot="0">
            <a:off x="7244533" y="7403595"/>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portfolio</a:t>
            </a:r>
          </a:p>
        </p:txBody>
      </p:sp>
      <p:sp>
        <p:nvSpPr>
          <p:cNvPr name="TextBox 29" id="29"/>
          <p:cNvSpPr txBox="true"/>
          <p:nvPr/>
        </p:nvSpPr>
        <p:spPr>
          <a:xfrm rot="0">
            <a:off x="12853665" y="6138324"/>
            <a:ext cx="3798935" cy="537845"/>
          </a:xfrm>
          <a:prstGeom prst="rect">
            <a:avLst/>
          </a:prstGeom>
        </p:spPr>
        <p:txBody>
          <a:bodyPr anchor="t" rtlCol="false" tIns="0" lIns="0" bIns="0" rIns="0">
            <a:spAutoFit/>
          </a:bodyPr>
          <a:lstStyle/>
          <a:p>
            <a:pPr algn="ctr">
              <a:lnSpc>
                <a:spcPts val="4480"/>
              </a:lnSpc>
            </a:pPr>
            <a:r>
              <a:rPr lang="en-US" b="true" sz="3200" spc="320">
                <a:solidFill>
                  <a:srgbClr val="000000"/>
                </a:solidFill>
                <a:latin typeface="Bebas Neue Bold"/>
                <a:ea typeface="Bebas Neue Bold"/>
                <a:cs typeface="Bebas Neue Bold"/>
                <a:sym typeface="Bebas Neue Bold"/>
              </a:rPr>
              <a:t>personal skills</a:t>
            </a:r>
          </a:p>
        </p:txBody>
      </p:sp>
      <p:sp>
        <p:nvSpPr>
          <p:cNvPr name="TextBox 30" id="30"/>
          <p:cNvSpPr txBox="true"/>
          <p:nvPr/>
        </p:nvSpPr>
        <p:spPr>
          <a:xfrm rot="0">
            <a:off x="12853665" y="7403595"/>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contact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grpSp>
        <p:nvGrpSpPr>
          <p:cNvPr name="Group 2" id="2"/>
          <p:cNvGrpSpPr/>
          <p:nvPr/>
        </p:nvGrpSpPr>
        <p:grpSpPr>
          <a:xfrm rot="0">
            <a:off x="8390550" y="1028700"/>
            <a:ext cx="5629507" cy="8229600"/>
            <a:chOff x="0" y="0"/>
            <a:chExt cx="7423855" cy="10852700"/>
          </a:xfrm>
        </p:grpSpPr>
        <p:sp>
          <p:nvSpPr>
            <p:cNvPr name="Freeform 3" id="3"/>
            <p:cNvSpPr/>
            <p:nvPr/>
          </p:nvSpPr>
          <p:spPr>
            <a:xfrm flipH="false" flipV="false" rot="0">
              <a:off x="31750" y="31750"/>
              <a:ext cx="7360355" cy="10789200"/>
            </a:xfrm>
            <a:custGeom>
              <a:avLst/>
              <a:gdLst/>
              <a:ahLst/>
              <a:cxnLst/>
              <a:rect r="r" b="b" t="t" l="l"/>
              <a:pathLst>
                <a:path h="10789200" w="7360355">
                  <a:moveTo>
                    <a:pt x="7267645" y="10789200"/>
                  </a:moveTo>
                  <a:lnTo>
                    <a:pt x="92710" y="10789200"/>
                  </a:lnTo>
                  <a:cubicBezTo>
                    <a:pt x="41910" y="10789200"/>
                    <a:pt x="0" y="10747290"/>
                    <a:pt x="0" y="10696490"/>
                  </a:cubicBezTo>
                  <a:lnTo>
                    <a:pt x="0" y="92710"/>
                  </a:lnTo>
                  <a:cubicBezTo>
                    <a:pt x="0" y="41910"/>
                    <a:pt x="41910" y="0"/>
                    <a:pt x="92710" y="0"/>
                  </a:cubicBezTo>
                  <a:lnTo>
                    <a:pt x="7266374" y="0"/>
                  </a:lnTo>
                  <a:cubicBezTo>
                    <a:pt x="7317174" y="0"/>
                    <a:pt x="7359085" y="41910"/>
                    <a:pt x="7359085" y="92710"/>
                  </a:cubicBezTo>
                  <a:lnTo>
                    <a:pt x="7359085" y="10695220"/>
                  </a:lnTo>
                  <a:cubicBezTo>
                    <a:pt x="7360355" y="10747290"/>
                    <a:pt x="7318445" y="10789200"/>
                    <a:pt x="7267645" y="10789200"/>
                  </a:cubicBezTo>
                  <a:close/>
                </a:path>
              </a:pathLst>
            </a:custGeom>
            <a:solidFill>
              <a:srgbClr val="B91646"/>
            </a:solidFill>
          </p:spPr>
        </p:sp>
        <p:sp>
          <p:nvSpPr>
            <p:cNvPr name="Freeform 4" id="4"/>
            <p:cNvSpPr/>
            <p:nvPr/>
          </p:nvSpPr>
          <p:spPr>
            <a:xfrm flipH="false" flipV="false" rot="0">
              <a:off x="0" y="0"/>
              <a:ext cx="7423855" cy="10852700"/>
            </a:xfrm>
            <a:custGeom>
              <a:avLst/>
              <a:gdLst/>
              <a:ahLst/>
              <a:cxnLst/>
              <a:rect r="r" b="b" t="t" l="l"/>
              <a:pathLst>
                <a:path h="10852700" w="7423855">
                  <a:moveTo>
                    <a:pt x="7299395" y="59690"/>
                  </a:moveTo>
                  <a:cubicBezTo>
                    <a:pt x="7334955" y="59690"/>
                    <a:pt x="7364164" y="88900"/>
                    <a:pt x="7364164" y="124460"/>
                  </a:cubicBezTo>
                  <a:lnTo>
                    <a:pt x="7364164" y="10728240"/>
                  </a:lnTo>
                  <a:cubicBezTo>
                    <a:pt x="7364164" y="10763800"/>
                    <a:pt x="7334955" y="10793010"/>
                    <a:pt x="7299395" y="10793010"/>
                  </a:cubicBezTo>
                  <a:lnTo>
                    <a:pt x="124460" y="10793010"/>
                  </a:lnTo>
                  <a:cubicBezTo>
                    <a:pt x="88900" y="10793010"/>
                    <a:pt x="59690" y="10763800"/>
                    <a:pt x="59690" y="10728240"/>
                  </a:cubicBezTo>
                  <a:lnTo>
                    <a:pt x="59690" y="124460"/>
                  </a:lnTo>
                  <a:cubicBezTo>
                    <a:pt x="59690" y="88900"/>
                    <a:pt x="88900" y="59690"/>
                    <a:pt x="124460" y="59690"/>
                  </a:cubicBezTo>
                  <a:lnTo>
                    <a:pt x="7299395" y="59690"/>
                  </a:lnTo>
                  <a:moveTo>
                    <a:pt x="7299395" y="0"/>
                  </a:moveTo>
                  <a:lnTo>
                    <a:pt x="124460" y="0"/>
                  </a:lnTo>
                  <a:cubicBezTo>
                    <a:pt x="55880" y="0"/>
                    <a:pt x="0" y="55880"/>
                    <a:pt x="0" y="124460"/>
                  </a:cubicBezTo>
                  <a:lnTo>
                    <a:pt x="0" y="10728240"/>
                  </a:lnTo>
                  <a:cubicBezTo>
                    <a:pt x="0" y="10796820"/>
                    <a:pt x="55880" y="10852700"/>
                    <a:pt x="124460" y="10852700"/>
                  </a:cubicBezTo>
                  <a:lnTo>
                    <a:pt x="7299395" y="10852700"/>
                  </a:lnTo>
                  <a:cubicBezTo>
                    <a:pt x="7367974" y="10852700"/>
                    <a:pt x="7423855" y="10796820"/>
                    <a:pt x="7423855" y="10728240"/>
                  </a:cubicBezTo>
                  <a:lnTo>
                    <a:pt x="7423855" y="124460"/>
                  </a:lnTo>
                  <a:cubicBezTo>
                    <a:pt x="7423855" y="55880"/>
                    <a:pt x="7367974" y="0"/>
                    <a:pt x="7299395" y="0"/>
                  </a:cubicBezTo>
                  <a:close/>
                </a:path>
              </a:pathLst>
            </a:custGeom>
            <a:solidFill>
              <a:srgbClr val="000000"/>
            </a:solidFill>
          </p:spPr>
        </p:sp>
      </p:grpSp>
      <p:grpSp>
        <p:nvGrpSpPr>
          <p:cNvPr name="Group 5" id="5"/>
          <p:cNvGrpSpPr/>
          <p:nvPr/>
        </p:nvGrpSpPr>
        <p:grpSpPr>
          <a:xfrm rot="0">
            <a:off x="8814668" y="1498749"/>
            <a:ext cx="4711576" cy="7289502"/>
            <a:chOff x="0" y="0"/>
            <a:chExt cx="6282101" cy="9719337"/>
          </a:xfrm>
        </p:grpSpPr>
        <p:pic>
          <p:nvPicPr>
            <p:cNvPr name="Picture 6" id="6"/>
            <p:cNvPicPr>
              <a:picLocks noChangeAspect="true"/>
            </p:cNvPicPr>
            <p:nvPr/>
          </p:nvPicPr>
          <p:blipFill>
            <a:blip r:embed="rId2"/>
            <a:srcRect l="0" t="4939" r="0" b="4939"/>
            <a:stretch>
              <a:fillRect/>
            </a:stretch>
          </p:blipFill>
          <p:spPr>
            <a:xfrm flipH="false" flipV="false">
              <a:off x="0" y="0"/>
              <a:ext cx="6282101" cy="9719337"/>
            </a:xfrm>
            <a:prstGeom prst="rect">
              <a:avLst/>
            </a:prstGeom>
          </p:spPr>
        </p:pic>
      </p:grpSp>
      <p:sp>
        <p:nvSpPr>
          <p:cNvPr name="AutoShape 7" id="7"/>
          <p:cNvSpPr/>
          <p:nvPr/>
        </p:nvSpPr>
        <p:spPr>
          <a:xfrm rot="0">
            <a:off x="15992183" y="9097962"/>
            <a:ext cx="1267117" cy="0"/>
          </a:xfrm>
          <a:prstGeom prst="line">
            <a:avLst/>
          </a:prstGeom>
          <a:ln cap="flat" w="19050">
            <a:solidFill>
              <a:srgbClr val="000000"/>
            </a:solidFill>
            <a:prstDash val="solid"/>
            <a:headEnd type="none" len="sm" w="sm"/>
            <a:tailEnd type="arrow" len="sm" w="med"/>
          </a:ln>
        </p:spPr>
      </p:sp>
      <p:sp>
        <p:nvSpPr>
          <p:cNvPr name="TextBox 8" id="8"/>
          <p:cNvSpPr txBox="true"/>
          <p:nvPr/>
        </p:nvSpPr>
        <p:spPr>
          <a:xfrm rot="0">
            <a:off x="1028700" y="952500"/>
            <a:ext cx="4537872" cy="581186"/>
          </a:xfrm>
          <a:prstGeom prst="rect">
            <a:avLst/>
          </a:prstGeom>
        </p:spPr>
        <p:txBody>
          <a:bodyPr anchor="t" rtlCol="false" tIns="0" lIns="0" bIns="0" rIns="0">
            <a:spAutoFit/>
          </a:bodyPr>
          <a:lstStyle/>
          <a:p>
            <a:pPr algn="l">
              <a:lnSpc>
                <a:spcPts val="4716"/>
              </a:lnSpc>
            </a:pPr>
            <a:r>
              <a:rPr lang="en-US" sz="3368">
                <a:solidFill>
                  <a:srgbClr val="000000"/>
                </a:solidFill>
                <a:latin typeface="Bebas Neue"/>
                <a:ea typeface="Bebas Neue"/>
                <a:cs typeface="Bebas Neue"/>
                <a:sym typeface="Bebas Neue"/>
              </a:rPr>
              <a:t>iot engineering </a:t>
            </a:r>
          </a:p>
        </p:txBody>
      </p:sp>
      <p:sp>
        <p:nvSpPr>
          <p:cNvPr name="TextBox 9" id="9"/>
          <p:cNvSpPr txBox="true"/>
          <p:nvPr/>
        </p:nvSpPr>
        <p:spPr>
          <a:xfrm rot="0">
            <a:off x="1028700" y="3548165"/>
            <a:ext cx="6012740" cy="159533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ABOUT ME</a:t>
            </a:r>
          </a:p>
        </p:txBody>
      </p:sp>
      <p:sp>
        <p:nvSpPr>
          <p:cNvPr name="TextBox 10" id="10"/>
          <p:cNvSpPr txBox="true"/>
          <p:nvPr/>
        </p:nvSpPr>
        <p:spPr>
          <a:xfrm rot="0">
            <a:off x="1028700" y="2634048"/>
            <a:ext cx="4537872" cy="1189827"/>
          </a:xfrm>
          <a:prstGeom prst="rect">
            <a:avLst/>
          </a:prstGeom>
        </p:spPr>
        <p:txBody>
          <a:bodyPr anchor="t" rtlCol="false" tIns="0" lIns="0" bIns="0" rIns="0">
            <a:spAutoFit/>
          </a:bodyPr>
          <a:lstStyle/>
          <a:p>
            <a:pPr algn="l">
              <a:lnSpc>
                <a:spcPts val="8968"/>
              </a:lnSpc>
            </a:pPr>
            <a:r>
              <a:rPr lang="en-US" sz="8968">
                <a:solidFill>
                  <a:srgbClr val="B91646"/>
                </a:solidFill>
                <a:latin typeface="Brittany"/>
                <a:ea typeface="Brittany"/>
                <a:cs typeface="Brittany"/>
                <a:sym typeface="Brittany"/>
              </a:rPr>
              <a:t>introduce</a:t>
            </a:r>
          </a:p>
        </p:txBody>
      </p:sp>
      <p:sp>
        <p:nvSpPr>
          <p:cNvPr name="TextBox 11" id="11"/>
          <p:cNvSpPr txBox="true"/>
          <p:nvPr/>
        </p:nvSpPr>
        <p:spPr>
          <a:xfrm rot="0">
            <a:off x="1028700" y="5216173"/>
            <a:ext cx="5703935" cy="4850131"/>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I’m a passionate technology enthusiast specializing in mobile app development, Internet of Things (IoT), and data analytics. Skilled in building applications using Flutter and Firebase, with experience in scalable architectures like MVC. Proficient in Python, SQL, and modern visualization tools such as Power BI and Tableau.</a:t>
            </a:r>
          </a:p>
        </p:txBody>
      </p:sp>
      <p:sp>
        <p:nvSpPr>
          <p:cNvPr name="TextBox 12" id="12"/>
          <p:cNvSpPr txBox="true"/>
          <p:nvPr/>
        </p:nvSpPr>
        <p:spPr>
          <a:xfrm rot="0">
            <a:off x="14999795" y="4763856"/>
            <a:ext cx="2259505" cy="414483"/>
          </a:xfrm>
          <a:prstGeom prst="rect">
            <a:avLst/>
          </a:prstGeom>
        </p:spPr>
        <p:txBody>
          <a:bodyPr anchor="t" rtlCol="false" tIns="0" lIns="0" bIns="0" rIns="0">
            <a:spAutoFit/>
          </a:bodyPr>
          <a:lstStyle/>
          <a:p>
            <a:pPr algn="r">
              <a:lnSpc>
                <a:spcPts val="3043"/>
              </a:lnSpc>
            </a:pPr>
            <a:r>
              <a:rPr lang="en-US" b="true" sz="3043" spc="456">
                <a:solidFill>
                  <a:srgbClr val="000000"/>
                </a:solidFill>
                <a:latin typeface="Bebas Neue Bold"/>
                <a:ea typeface="Bebas Neue Bold"/>
                <a:cs typeface="Bebas Neue Bold"/>
                <a:sym typeface="Bebas Neue Bold"/>
              </a:rPr>
              <a:t>elham adel</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sp>
        <p:nvSpPr>
          <p:cNvPr name="TextBox 3" id="3"/>
          <p:cNvSpPr txBox="true"/>
          <p:nvPr/>
        </p:nvSpPr>
        <p:spPr>
          <a:xfrm rot="0">
            <a:off x="1028700" y="2787073"/>
            <a:ext cx="6012740" cy="1599145"/>
          </a:xfrm>
          <a:prstGeom prst="rect">
            <a:avLst/>
          </a:prstGeom>
        </p:spPr>
        <p:txBody>
          <a:bodyPr anchor="t" rtlCol="false" tIns="0" lIns="0" bIns="0" rIns="0">
            <a:spAutoFit/>
          </a:bodyPr>
          <a:lstStyle/>
          <a:p>
            <a:pPr algn="l">
              <a:lnSpc>
                <a:spcPts val="11883"/>
              </a:lnSpc>
            </a:pPr>
            <a:r>
              <a:rPr lang="en-US" b="true" sz="11883">
                <a:solidFill>
                  <a:srgbClr val="B91646"/>
                </a:solidFill>
                <a:latin typeface="Bebas Neue Bold"/>
                <a:ea typeface="Bebas Neue Bold"/>
                <a:cs typeface="Bebas Neue Bold"/>
                <a:sym typeface="Bebas Neue Bold"/>
              </a:rPr>
              <a:t>VISION</a:t>
            </a:r>
          </a:p>
        </p:txBody>
      </p:sp>
      <p:sp>
        <p:nvSpPr>
          <p:cNvPr name="TextBox 4" id="4"/>
          <p:cNvSpPr txBox="true"/>
          <p:nvPr/>
        </p:nvSpPr>
        <p:spPr>
          <a:xfrm rot="0">
            <a:off x="10253129" y="2787073"/>
            <a:ext cx="6012740" cy="1595335"/>
          </a:xfrm>
          <a:prstGeom prst="rect">
            <a:avLst/>
          </a:prstGeom>
        </p:spPr>
        <p:txBody>
          <a:bodyPr anchor="t" rtlCol="false" tIns="0" lIns="0" bIns="0" rIns="0">
            <a:spAutoFit/>
          </a:bodyPr>
          <a:lstStyle/>
          <a:p>
            <a:pPr algn="l">
              <a:lnSpc>
                <a:spcPts val="11883"/>
              </a:lnSpc>
            </a:pPr>
            <a:r>
              <a:rPr lang="en-US" b="true" sz="11883">
                <a:solidFill>
                  <a:srgbClr val="105652"/>
                </a:solidFill>
                <a:latin typeface="Bebas Neue Bold"/>
                <a:ea typeface="Bebas Neue Bold"/>
                <a:cs typeface="Bebas Neue Bold"/>
                <a:sym typeface="Bebas Neue Bold"/>
              </a:rPr>
              <a:t>MISSION</a:t>
            </a:r>
          </a:p>
        </p:txBody>
      </p:sp>
      <p:sp>
        <p:nvSpPr>
          <p:cNvPr name="AutoShape 5" id="5"/>
          <p:cNvSpPr/>
          <p:nvPr/>
        </p:nvSpPr>
        <p:spPr>
          <a:xfrm rot="5400000">
            <a:off x="6111547" y="5124450"/>
            <a:ext cx="5131954" cy="0"/>
          </a:xfrm>
          <a:prstGeom prst="line">
            <a:avLst/>
          </a:prstGeom>
          <a:ln cap="flat" w="19050">
            <a:solidFill>
              <a:srgbClr val="000000"/>
            </a:solidFill>
            <a:prstDash val="solid"/>
            <a:headEnd type="none" len="sm" w="sm"/>
            <a:tailEnd type="none" len="sm" w="sm"/>
          </a:ln>
        </p:spPr>
      </p:sp>
      <p:sp>
        <p:nvSpPr>
          <p:cNvPr name="TextBox 6" id="6"/>
          <p:cNvSpPr txBox="true"/>
          <p:nvPr/>
        </p:nvSpPr>
        <p:spPr>
          <a:xfrm rot="0">
            <a:off x="1028700" y="4415416"/>
            <a:ext cx="7152465" cy="144970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To lead in IoT, mobile app development, and data analysis by creating smart, user-focused solutions powered by data-driven insights.</a:t>
            </a:r>
          </a:p>
        </p:txBody>
      </p:sp>
      <p:sp>
        <p:nvSpPr>
          <p:cNvPr name="TextBox 7" id="7"/>
          <p:cNvSpPr txBox="true"/>
          <p:nvPr/>
        </p:nvSpPr>
        <p:spPr>
          <a:xfrm rot="0">
            <a:off x="10253129" y="4415416"/>
            <a:ext cx="7006171" cy="1449706"/>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To deliver innovative, connected, and data-driven solutions that improve efficiency and decision-making.</a:t>
            </a:r>
          </a:p>
        </p:txBody>
      </p:sp>
      <p:grpSp>
        <p:nvGrpSpPr>
          <p:cNvPr name="Group 8" id="8"/>
          <p:cNvGrpSpPr/>
          <p:nvPr/>
        </p:nvGrpSpPr>
        <p:grpSpPr>
          <a:xfrm rot="0">
            <a:off x="1028694" y="6918012"/>
            <a:ext cx="3006376" cy="781940"/>
            <a:chOff x="0" y="0"/>
            <a:chExt cx="3964627" cy="1031175"/>
          </a:xfrm>
        </p:grpSpPr>
        <p:sp>
          <p:nvSpPr>
            <p:cNvPr name="Freeform 9" id="9"/>
            <p:cNvSpPr/>
            <p:nvPr/>
          </p:nvSpPr>
          <p:spPr>
            <a:xfrm flipH="false" flipV="false" rot="0">
              <a:off x="31750" y="31750"/>
              <a:ext cx="3901127" cy="967675"/>
            </a:xfrm>
            <a:custGeom>
              <a:avLst/>
              <a:gdLst/>
              <a:ahLst/>
              <a:cxnLst/>
              <a:rect r="r" b="b" t="t" l="l"/>
              <a:pathLst>
                <a:path h="967675" w="3901127">
                  <a:moveTo>
                    <a:pt x="3808417" y="967675"/>
                  </a:moveTo>
                  <a:lnTo>
                    <a:pt x="92710" y="967675"/>
                  </a:lnTo>
                  <a:cubicBezTo>
                    <a:pt x="41910" y="967675"/>
                    <a:pt x="0" y="925765"/>
                    <a:pt x="0" y="874965"/>
                  </a:cubicBezTo>
                  <a:lnTo>
                    <a:pt x="0" y="92710"/>
                  </a:lnTo>
                  <a:cubicBezTo>
                    <a:pt x="0" y="41910"/>
                    <a:pt x="41910" y="0"/>
                    <a:pt x="92710" y="0"/>
                  </a:cubicBezTo>
                  <a:lnTo>
                    <a:pt x="3807147" y="0"/>
                  </a:lnTo>
                  <a:cubicBezTo>
                    <a:pt x="3857947" y="0"/>
                    <a:pt x="3899857" y="41910"/>
                    <a:pt x="3899857" y="92710"/>
                  </a:cubicBezTo>
                  <a:lnTo>
                    <a:pt x="3899857" y="873695"/>
                  </a:lnTo>
                  <a:cubicBezTo>
                    <a:pt x="3901127" y="925765"/>
                    <a:pt x="3859217" y="967675"/>
                    <a:pt x="3808417" y="967675"/>
                  </a:cubicBezTo>
                  <a:close/>
                </a:path>
              </a:pathLst>
            </a:custGeom>
            <a:solidFill>
              <a:srgbClr val="B91646"/>
            </a:solidFill>
          </p:spPr>
        </p:sp>
        <p:sp>
          <p:nvSpPr>
            <p:cNvPr name="Freeform 10" id="10"/>
            <p:cNvSpPr/>
            <p:nvPr/>
          </p:nvSpPr>
          <p:spPr>
            <a:xfrm flipH="false" flipV="false" rot="0">
              <a:off x="0" y="0"/>
              <a:ext cx="3964627" cy="1031175"/>
            </a:xfrm>
            <a:custGeom>
              <a:avLst/>
              <a:gdLst/>
              <a:ahLst/>
              <a:cxnLst/>
              <a:rect r="r" b="b" t="t" l="l"/>
              <a:pathLst>
                <a:path h="1031175" w="3964627">
                  <a:moveTo>
                    <a:pt x="3840167" y="59690"/>
                  </a:moveTo>
                  <a:cubicBezTo>
                    <a:pt x="3875727" y="59690"/>
                    <a:pt x="3904937" y="88900"/>
                    <a:pt x="3904937" y="124460"/>
                  </a:cubicBezTo>
                  <a:lnTo>
                    <a:pt x="3904937" y="906715"/>
                  </a:lnTo>
                  <a:cubicBezTo>
                    <a:pt x="3904937" y="942275"/>
                    <a:pt x="3875727" y="971485"/>
                    <a:pt x="3840167" y="971485"/>
                  </a:cubicBezTo>
                  <a:lnTo>
                    <a:pt x="124460" y="971485"/>
                  </a:lnTo>
                  <a:cubicBezTo>
                    <a:pt x="88900" y="971485"/>
                    <a:pt x="59690" y="942275"/>
                    <a:pt x="59690" y="906715"/>
                  </a:cubicBezTo>
                  <a:lnTo>
                    <a:pt x="59690" y="124460"/>
                  </a:lnTo>
                  <a:cubicBezTo>
                    <a:pt x="59690" y="88900"/>
                    <a:pt x="88900" y="59690"/>
                    <a:pt x="124460" y="59690"/>
                  </a:cubicBezTo>
                  <a:lnTo>
                    <a:pt x="3840167" y="59690"/>
                  </a:lnTo>
                  <a:moveTo>
                    <a:pt x="3840167" y="0"/>
                  </a:moveTo>
                  <a:lnTo>
                    <a:pt x="124460" y="0"/>
                  </a:lnTo>
                  <a:cubicBezTo>
                    <a:pt x="55880" y="0"/>
                    <a:pt x="0" y="55880"/>
                    <a:pt x="0" y="124460"/>
                  </a:cubicBezTo>
                  <a:lnTo>
                    <a:pt x="0" y="906715"/>
                  </a:lnTo>
                  <a:cubicBezTo>
                    <a:pt x="0" y="975295"/>
                    <a:pt x="55880" y="1031175"/>
                    <a:pt x="124460" y="1031175"/>
                  </a:cubicBezTo>
                  <a:lnTo>
                    <a:pt x="3840167" y="1031175"/>
                  </a:lnTo>
                  <a:cubicBezTo>
                    <a:pt x="3908747" y="1031175"/>
                    <a:pt x="3964627" y="975295"/>
                    <a:pt x="3964627" y="906715"/>
                  </a:cubicBezTo>
                  <a:lnTo>
                    <a:pt x="3964627" y="124460"/>
                  </a:lnTo>
                  <a:cubicBezTo>
                    <a:pt x="3964627" y="55880"/>
                    <a:pt x="3908747" y="0"/>
                    <a:pt x="3840167" y="0"/>
                  </a:cubicBezTo>
                  <a:close/>
                </a:path>
              </a:pathLst>
            </a:custGeom>
            <a:solidFill>
              <a:srgbClr val="000000"/>
            </a:solidFill>
          </p:spPr>
        </p:sp>
      </p:grpSp>
      <p:grpSp>
        <p:nvGrpSpPr>
          <p:cNvPr name="Group 11" id="11"/>
          <p:cNvGrpSpPr/>
          <p:nvPr/>
        </p:nvGrpSpPr>
        <p:grpSpPr>
          <a:xfrm rot="0">
            <a:off x="10253129" y="6918012"/>
            <a:ext cx="3006376" cy="781940"/>
            <a:chOff x="0" y="0"/>
            <a:chExt cx="3964627" cy="1031175"/>
          </a:xfrm>
        </p:grpSpPr>
        <p:sp>
          <p:nvSpPr>
            <p:cNvPr name="Freeform 12" id="12"/>
            <p:cNvSpPr/>
            <p:nvPr/>
          </p:nvSpPr>
          <p:spPr>
            <a:xfrm flipH="false" flipV="false" rot="0">
              <a:off x="31750" y="31750"/>
              <a:ext cx="3901127" cy="967675"/>
            </a:xfrm>
            <a:custGeom>
              <a:avLst/>
              <a:gdLst/>
              <a:ahLst/>
              <a:cxnLst/>
              <a:rect r="r" b="b" t="t" l="l"/>
              <a:pathLst>
                <a:path h="967675" w="3901127">
                  <a:moveTo>
                    <a:pt x="3808417" y="967675"/>
                  </a:moveTo>
                  <a:lnTo>
                    <a:pt x="92710" y="967675"/>
                  </a:lnTo>
                  <a:cubicBezTo>
                    <a:pt x="41910" y="967675"/>
                    <a:pt x="0" y="925765"/>
                    <a:pt x="0" y="874965"/>
                  </a:cubicBezTo>
                  <a:lnTo>
                    <a:pt x="0" y="92710"/>
                  </a:lnTo>
                  <a:cubicBezTo>
                    <a:pt x="0" y="41910"/>
                    <a:pt x="41910" y="0"/>
                    <a:pt x="92710" y="0"/>
                  </a:cubicBezTo>
                  <a:lnTo>
                    <a:pt x="3807147" y="0"/>
                  </a:lnTo>
                  <a:cubicBezTo>
                    <a:pt x="3857947" y="0"/>
                    <a:pt x="3899857" y="41910"/>
                    <a:pt x="3899857" y="92710"/>
                  </a:cubicBezTo>
                  <a:lnTo>
                    <a:pt x="3899857" y="873695"/>
                  </a:lnTo>
                  <a:cubicBezTo>
                    <a:pt x="3901127" y="925765"/>
                    <a:pt x="3859217" y="967675"/>
                    <a:pt x="3808417" y="967675"/>
                  </a:cubicBezTo>
                  <a:close/>
                </a:path>
              </a:pathLst>
            </a:custGeom>
            <a:solidFill>
              <a:srgbClr val="105652"/>
            </a:solidFill>
          </p:spPr>
        </p:sp>
        <p:sp>
          <p:nvSpPr>
            <p:cNvPr name="Freeform 13" id="13"/>
            <p:cNvSpPr/>
            <p:nvPr/>
          </p:nvSpPr>
          <p:spPr>
            <a:xfrm flipH="false" flipV="false" rot="0">
              <a:off x="0" y="0"/>
              <a:ext cx="3964627" cy="1031175"/>
            </a:xfrm>
            <a:custGeom>
              <a:avLst/>
              <a:gdLst/>
              <a:ahLst/>
              <a:cxnLst/>
              <a:rect r="r" b="b" t="t" l="l"/>
              <a:pathLst>
                <a:path h="1031175" w="3964627">
                  <a:moveTo>
                    <a:pt x="3840167" y="59690"/>
                  </a:moveTo>
                  <a:cubicBezTo>
                    <a:pt x="3875727" y="59690"/>
                    <a:pt x="3904937" y="88900"/>
                    <a:pt x="3904937" y="124460"/>
                  </a:cubicBezTo>
                  <a:lnTo>
                    <a:pt x="3904937" y="906715"/>
                  </a:lnTo>
                  <a:cubicBezTo>
                    <a:pt x="3904937" y="942275"/>
                    <a:pt x="3875727" y="971485"/>
                    <a:pt x="3840167" y="971485"/>
                  </a:cubicBezTo>
                  <a:lnTo>
                    <a:pt x="124460" y="971485"/>
                  </a:lnTo>
                  <a:cubicBezTo>
                    <a:pt x="88900" y="971485"/>
                    <a:pt x="59690" y="942275"/>
                    <a:pt x="59690" y="906715"/>
                  </a:cubicBezTo>
                  <a:lnTo>
                    <a:pt x="59690" y="124460"/>
                  </a:lnTo>
                  <a:cubicBezTo>
                    <a:pt x="59690" y="88900"/>
                    <a:pt x="88900" y="59690"/>
                    <a:pt x="124460" y="59690"/>
                  </a:cubicBezTo>
                  <a:lnTo>
                    <a:pt x="3840167" y="59690"/>
                  </a:lnTo>
                  <a:moveTo>
                    <a:pt x="3840167" y="0"/>
                  </a:moveTo>
                  <a:lnTo>
                    <a:pt x="124460" y="0"/>
                  </a:lnTo>
                  <a:cubicBezTo>
                    <a:pt x="55880" y="0"/>
                    <a:pt x="0" y="55880"/>
                    <a:pt x="0" y="124460"/>
                  </a:cubicBezTo>
                  <a:lnTo>
                    <a:pt x="0" y="906715"/>
                  </a:lnTo>
                  <a:cubicBezTo>
                    <a:pt x="0" y="975295"/>
                    <a:pt x="55880" y="1031175"/>
                    <a:pt x="124460" y="1031175"/>
                  </a:cubicBezTo>
                  <a:lnTo>
                    <a:pt x="3840167" y="1031175"/>
                  </a:lnTo>
                  <a:cubicBezTo>
                    <a:pt x="3908747" y="1031175"/>
                    <a:pt x="3964627" y="975295"/>
                    <a:pt x="3964627" y="906715"/>
                  </a:cubicBezTo>
                  <a:lnTo>
                    <a:pt x="3964627" y="124460"/>
                  </a:lnTo>
                  <a:cubicBezTo>
                    <a:pt x="3964627" y="55880"/>
                    <a:pt x="3908747" y="0"/>
                    <a:pt x="3840167" y="0"/>
                  </a:cubicBezTo>
                  <a:close/>
                </a:path>
              </a:pathLst>
            </a:custGeom>
            <a:solidFill>
              <a:srgbClr val="000000"/>
            </a:solidFill>
          </p:spPr>
        </p:sp>
      </p:grpSp>
      <p:sp>
        <p:nvSpPr>
          <p:cNvPr name="TextBox 14" id="14"/>
          <p:cNvSpPr txBox="true"/>
          <p:nvPr/>
        </p:nvSpPr>
        <p:spPr>
          <a:xfrm rot="0">
            <a:off x="1307480" y="7022796"/>
            <a:ext cx="2448610" cy="537845"/>
          </a:xfrm>
          <a:prstGeom prst="rect">
            <a:avLst/>
          </a:prstGeom>
        </p:spPr>
        <p:txBody>
          <a:bodyPr anchor="t" rtlCol="false" tIns="0" lIns="0" bIns="0" rIns="0">
            <a:spAutoFit/>
          </a:bodyPr>
          <a:lstStyle/>
          <a:p>
            <a:pPr algn="ctr">
              <a:lnSpc>
                <a:spcPts val="4480"/>
              </a:lnSpc>
            </a:pPr>
            <a:r>
              <a:rPr lang="en-US" b="true" sz="3200" spc="1280">
                <a:solidFill>
                  <a:srgbClr val="FBF3E4"/>
                </a:solidFill>
                <a:latin typeface="Bebas Neue Bold"/>
                <a:ea typeface="Bebas Neue Bold"/>
                <a:cs typeface="Bebas Neue Bold"/>
                <a:sym typeface="Bebas Neue Bold"/>
              </a:rPr>
              <a:t>more</a:t>
            </a:r>
          </a:p>
        </p:txBody>
      </p:sp>
      <p:sp>
        <p:nvSpPr>
          <p:cNvPr name="TextBox 15" id="15"/>
          <p:cNvSpPr txBox="true"/>
          <p:nvPr/>
        </p:nvSpPr>
        <p:spPr>
          <a:xfrm rot="0">
            <a:off x="10531915" y="7022796"/>
            <a:ext cx="2448610" cy="537845"/>
          </a:xfrm>
          <a:prstGeom prst="rect">
            <a:avLst/>
          </a:prstGeom>
        </p:spPr>
        <p:txBody>
          <a:bodyPr anchor="t" rtlCol="false" tIns="0" lIns="0" bIns="0" rIns="0">
            <a:spAutoFit/>
          </a:bodyPr>
          <a:lstStyle/>
          <a:p>
            <a:pPr algn="ctr">
              <a:lnSpc>
                <a:spcPts val="4480"/>
              </a:lnSpc>
            </a:pPr>
            <a:r>
              <a:rPr lang="en-US" b="true" sz="3200" spc="1280">
                <a:solidFill>
                  <a:srgbClr val="FBF3E4"/>
                </a:solidFill>
                <a:latin typeface="Bebas Neue Bold"/>
                <a:ea typeface="Bebas Neue Bold"/>
                <a:cs typeface="Bebas Neue Bold"/>
                <a:sym typeface="Bebas Neue Bold"/>
              </a:rPr>
              <a:t>more</a:t>
            </a:r>
          </a:p>
        </p:txBody>
      </p:sp>
      <p:sp>
        <p:nvSpPr>
          <p:cNvPr name="TextBox 16" id="16"/>
          <p:cNvSpPr txBox="true"/>
          <p:nvPr/>
        </p:nvSpPr>
        <p:spPr>
          <a:xfrm rot="0">
            <a:off x="1028700" y="952500"/>
            <a:ext cx="5327435" cy="581186"/>
          </a:xfrm>
          <a:prstGeom prst="rect">
            <a:avLst/>
          </a:prstGeom>
        </p:spPr>
        <p:txBody>
          <a:bodyPr anchor="t" rtlCol="false" tIns="0" lIns="0" bIns="0" rIns="0">
            <a:spAutoFit/>
          </a:bodyPr>
          <a:lstStyle/>
          <a:p>
            <a:pPr algn="l">
              <a:lnSpc>
                <a:spcPts val="4716"/>
              </a:lnSpc>
            </a:pPr>
            <a:r>
              <a:rPr lang="en-US" sz="3368">
                <a:solidFill>
                  <a:srgbClr val="000000"/>
                </a:solidFill>
                <a:latin typeface="Bebas Neue"/>
                <a:ea typeface="Bebas Neue"/>
                <a:cs typeface="Bebas Neue"/>
                <a:sym typeface="Bebas Neue"/>
              </a:rPr>
              <a:t>elham adel</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13079860" y="2010754"/>
            <a:ext cx="4819179" cy="6265491"/>
            <a:chOff x="0" y="0"/>
            <a:chExt cx="6355243" cy="8262552"/>
          </a:xfrm>
        </p:grpSpPr>
        <p:sp>
          <p:nvSpPr>
            <p:cNvPr name="Freeform 4" id="4"/>
            <p:cNvSpPr/>
            <p:nvPr/>
          </p:nvSpPr>
          <p:spPr>
            <a:xfrm flipH="false" flipV="false" rot="0">
              <a:off x="31750" y="31750"/>
              <a:ext cx="6291743" cy="8199051"/>
            </a:xfrm>
            <a:custGeom>
              <a:avLst/>
              <a:gdLst/>
              <a:ahLst/>
              <a:cxnLst/>
              <a:rect r="r" b="b" t="t" l="l"/>
              <a:pathLst>
                <a:path h="8199051" w="6291743">
                  <a:moveTo>
                    <a:pt x="6199033" y="8199051"/>
                  </a:moveTo>
                  <a:lnTo>
                    <a:pt x="92710" y="8199051"/>
                  </a:lnTo>
                  <a:cubicBezTo>
                    <a:pt x="41910" y="8199051"/>
                    <a:pt x="0" y="8157142"/>
                    <a:pt x="0" y="8106342"/>
                  </a:cubicBezTo>
                  <a:lnTo>
                    <a:pt x="0" y="92710"/>
                  </a:lnTo>
                  <a:cubicBezTo>
                    <a:pt x="0" y="41910"/>
                    <a:pt x="41910" y="0"/>
                    <a:pt x="92710" y="0"/>
                  </a:cubicBezTo>
                  <a:lnTo>
                    <a:pt x="6197763" y="0"/>
                  </a:lnTo>
                  <a:cubicBezTo>
                    <a:pt x="6248563" y="0"/>
                    <a:pt x="6290473" y="41910"/>
                    <a:pt x="6290473" y="92710"/>
                  </a:cubicBezTo>
                  <a:lnTo>
                    <a:pt x="6290473" y="8105072"/>
                  </a:lnTo>
                  <a:cubicBezTo>
                    <a:pt x="6291743" y="8157142"/>
                    <a:pt x="6249833" y="8199051"/>
                    <a:pt x="6199033" y="8199051"/>
                  </a:cubicBezTo>
                  <a:close/>
                </a:path>
              </a:pathLst>
            </a:custGeom>
            <a:solidFill>
              <a:srgbClr val="B91646"/>
            </a:solidFill>
          </p:spPr>
        </p:sp>
        <p:sp>
          <p:nvSpPr>
            <p:cNvPr name="Freeform 5" id="5"/>
            <p:cNvSpPr/>
            <p:nvPr/>
          </p:nvSpPr>
          <p:spPr>
            <a:xfrm flipH="false" flipV="false" rot="0">
              <a:off x="0" y="0"/>
              <a:ext cx="6355243" cy="8262552"/>
            </a:xfrm>
            <a:custGeom>
              <a:avLst/>
              <a:gdLst/>
              <a:ahLst/>
              <a:cxnLst/>
              <a:rect r="r" b="b" t="t" l="l"/>
              <a:pathLst>
                <a:path h="8262552" w="6355243">
                  <a:moveTo>
                    <a:pt x="6230783" y="59690"/>
                  </a:moveTo>
                  <a:cubicBezTo>
                    <a:pt x="6266343" y="59690"/>
                    <a:pt x="6295553" y="88900"/>
                    <a:pt x="6295553" y="124460"/>
                  </a:cubicBezTo>
                  <a:lnTo>
                    <a:pt x="6295553" y="8138092"/>
                  </a:lnTo>
                  <a:cubicBezTo>
                    <a:pt x="6295553" y="8173652"/>
                    <a:pt x="6266343" y="8202862"/>
                    <a:pt x="6230783" y="8202862"/>
                  </a:cubicBezTo>
                  <a:lnTo>
                    <a:pt x="124460" y="8202862"/>
                  </a:lnTo>
                  <a:cubicBezTo>
                    <a:pt x="88900" y="8202862"/>
                    <a:pt x="59690" y="8173652"/>
                    <a:pt x="59690" y="8138092"/>
                  </a:cubicBezTo>
                  <a:lnTo>
                    <a:pt x="59690" y="124460"/>
                  </a:lnTo>
                  <a:cubicBezTo>
                    <a:pt x="59690" y="88900"/>
                    <a:pt x="88900" y="59690"/>
                    <a:pt x="124460" y="59690"/>
                  </a:cubicBezTo>
                  <a:lnTo>
                    <a:pt x="6230783" y="59690"/>
                  </a:lnTo>
                  <a:moveTo>
                    <a:pt x="6230783" y="0"/>
                  </a:moveTo>
                  <a:lnTo>
                    <a:pt x="124460" y="0"/>
                  </a:lnTo>
                  <a:cubicBezTo>
                    <a:pt x="55880" y="0"/>
                    <a:pt x="0" y="55880"/>
                    <a:pt x="0" y="124460"/>
                  </a:cubicBezTo>
                  <a:lnTo>
                    <a:pt x="0" y="8138092"/>
                  </a:lnTo>
                  <a:cubicBezTo>
                    <a:pt x="0" y="8206672"/>
                    <a:pt x="55880" y="8262552"/>
                    <a:pt x="124460" y="8262552"/>
                  </a:cubicBezTo>
                  <a:lnTo>
                    <a:pt x="6230783" y="8262552"/>
                  </a:lnTo>
                  <a:cubicBezTo>
                    <a:pt x="6299363" y="8262552"/>
                    <a:pt x="6355243" y="8206672"/>
                    <a:pt x="6355243" y="8138092"/>
                  </a:cubicBezTo>
                  <a:lnTo>
                    <a:pt x="6355243" y="124460"/>
                  </a:lnTo>
                  <a:cubicBezTo>
                    <a:pt x="6355243" y="55880"/>
                    <a:pt x="6299363" y="0"/>
                    <a:pt x="6230783" y="0"/>
                  </a:cubicBezTo>
                  <a:close/>
                </a:path>
              </a:pathLst>
            </a:custGeom>
            <a:solidFill>
              <a:srgbClr val="000000"/>
            </a:solidFill>
          </p:spPr>
        </p:sp>
      </p:grpSp>
      <p:grpSp>
        <p:nvGrpSpPr>
          <p:cNvPr name="Group 6" id="6"/>
          <p:cNvGrpSpPr/>
          <p:nvPr/>
        </p:nvGrpSpPr>
        <p:grpSpPr>
          <a:xfrm rot="0">
            <a:off x="8420603" y="2010754"/>
            <a:ext cx="4179440" cy="6265491"/>
            <a:chOff x="0" y="0"/>
            <a:chExt cx="5511594" cy="8262552"/>
          </a:xfrm>
        </p:grpSpPr>
        <p:sp>
          <p:nvSpPr>
            <p:cNvPr name="Freeform 7" id="7"/>
            <p:cNvSpPr/>
            <p:nvPr/>
          </p:nvSpPr>
          <p:spPr>
            <a:xfrm flipH="false" flipV="false" rot="0">
              <a:off x="31750" y="31750"/>
              <a:ext cx="5448094" cy="8199051"/>
            </a:xfrm>
            <a:custGeom>
              <a:avLst/>
              <a:gdLst/>
              <a:ahLst/>
              <a:cxnLst/>
              <a:rect r="r" b="b" t="t" l="l"/>
              <a:pathLst>
                <a:path h="8199051" w="5448094">
                  <a:moveTo>
                    <a:pt x="5355384" y="8199051"/>
                  </a:moveTo>
                  <a:lnTo>
                    <a:pt x="92710" y="8199051"/>
                  </a:lnTo>
                  <a:cubicBezTo>
                    <a:pt x="41910" y="8199051"/>
                    <a:pt x="0" y="8157142"/>
                    <a:pt x="0" y="8106342"/>
                  </a:cubicBezTo>
                  <a:lnTo>
                    <a:pt x="0" y="92710"/>
                  </a:lnTo>
                  <a:cubicBezTo>
                    <a:pt x="0" y="41910"/>
                    <a:pt x="41910" y="0"/>
                    <a:pt x="92710" y="0"/>
                  </a:cubicBezTo>
                  <a:lnTo>
                    <a:pt x="5354114" y="0"/>
                  </a:lnTo>
                  <a:cubicBezTo>
                    <a:pt x="5404914" y="0"/>
                    <a:pt x="5446824" y="41910"/>
                    <a:pt x="5446824" y="92710"/>
                  </a:cubicBezTo>
                  <a:lnTo>
                    <a:pt x="5446824" y="8105072"/>
                  </a:lnTo>
                  <a:cubicBezTo>
                    <a:pt x="5448094" y="8157142"/>
                    <a:pt x="5406184" y="8199051"/>
                    <a:pt x="5355384" y="8199051"/>
                  </a:cubicBezTo>
                  <a:close/>
                </a:path>
              </a:pathLst>
            </a:custGeom>
            <a:solidFill>
              <a:srgbClr val="105652"/>
            </a:solidFill>
          </p:spPr>
        </p:sp>
        <p:sp>
          <p:nvSpPr>
            <p:cNvPr name="Freeform 8" id="8"/>
            <p:cNvSpPr/>
            <p:nvPr/>
          </p:nvSpPr>
          <p:spPr>
            <a:xfrm flipH="false" flipV="false" rot="0">
              <a:off x="0" y="0"/>
              <a:ext cx="5511594" cy="8262552"/>
            </a:xfrm>
            <a:custGeom>
              <a:avLst/>
              <a:gdLst/>
              <a:ahLst/>
              <a:cxnLst/>
              <a:rect r="r" b="b" t="t" l="l"/>
              <a:pathLst>
                <a:path h="8262552" w="5511594">
                  <a:moveTo>
                    <a:pt x="5387134" y="59690"/>
                  </a:moveTo>
                  <a:cubicBezTo>
                    <a:pt x="5422694" y="59690"/>
                    <a:pt x="5451904" y="88900"/>
                    <a:pt x="5451904" y="124460"/>
                  </a:cubicBezTo>
                  <a:lnTo>
                    <a:pt x="5451904" y="8138092"/>
                  </a:lnTo>
                  <a:cubicBezTo>
                    <a:pt x="5451904" y="8173652"/>
                    <a:pt x="5422694" y="8202862"/>
                    <a:pt x="5387134" y="8202862"/>
                  </a:cubicBezTo>
                  <a:lnTo>
                    <a:pt x="124460" y="8202862"/>
                  </a:lnTo>
                  <a:cubicBezTo>
                    <a:pt x="88900" y="8202862"/>
                    <a:pt x="59690" y="8173652"/>
                    <a:pt x="59690" y="8138092"/>
                  </a:cubicBezTo>
                  <a:lnTo>
                    <a:pt x="59690" y="124460"/>
                  </a:lnTo>
                  <a:cubicBezTo>
                    <a:pt x="59690" y="88900"/>
                    <a:pt x="88900" y="59690"/>
                    <a:pt x="124460" y="59690"/>
                  </a:cubicBezTo>
                  <a:lnTo>
                    <a:pt x="5387134" y="59690"/>
                  </a:lnTo>
                  <a:moveTo>
                    <a:pt x="5387134" y="0"/>
                  </a:moveTo>
                  <a:lnTo>
                    <a:pt x="124460" y="0"/>
                  </a:lnTo>
                  <a:cubicBezTo>
                    <a:pt x="55880" y="0"/>
                    <a:pt x="0" y="55880"/>
                    <a:pt x="0" y="124460"/>
                  </a:cubicBezTo>
                  <a:lnTo>
                    <a:pt x="0" y="8138092"/>
                  </a:lnTo>
                  <a:cubicBezTo>
                    <a:pt x="0" y="8206672"/>
                    <a:pt x="55880" y="8262552"/>
                    <a:pt x="124460" y="8262552"/>
                  </a:cubicBezTo>
                  <a:lnTo>
                    <a:pt x="5387134" y="8262552"/>
                  </a:lnTo>
                  <a:cubicBezTo>
                    <a:pt x="5455714" y="8262552"/>
                    <a:pt x="5511594" y="8206672"/>
                    <a:pt x="5511594" y="8138092"/>
                  </a:cubicBezTo>
                  <a:lnTo>
                    <a:pt x="5511594" y="124460"/>
                  </a:lnTo>
                  <a:cubicBezTo>
                    <a:pt x="5511594" y="55880"/>
                    <a:pt x="5455714" y="0"/>
                    <a:pt x="5387134" y="0"/>
                  </a:cubicBezTo>
                  <a:close/>
                </a:path>
              </a:pathLst>
            </a:custGeom>
            <a:solidFill>
              <a:srgbClr val="000000"/>
            </a:solidFill>
          </p:spPr>
        </p:sp>
      </p:grpSp>
      <p:grpSp>
        <p:nvGrpSpPr>
          <p:cNvPr name="Group 9" id="9"/>
          <p:cNvGrpSpPr/>
          <p:nvPr/>
        </p:nvGrpSpPr>
        <p:grpSpPr>
          <a:xfrm rot="0">
            <a:off x="13079860" y="2637182"/>
            <a:ext cx="4819179" cy="4069213"/>
            <a:chOff x="0" y="0"/>
            <a:chExt cx="6425572" cy="5425617"/>
          </a:xfrm>
        </p:grpSpPr>
        <p:pic>
          <p:nvPicPr>
            <p:cNvPr name="Picture 10" id="10"/>
            <p:cNvPicPr>
              <a:picLocks noChangeAspect="true"/>
            </p:cNvPicPr>
            <p:nvPr/>
          </p:nvPicPr>
          <p:blipFill>
            <a:blip r:embed="rId2"/>
            <a:srcRect l="6565" t="0" r="6565" b="0"/>
            <a:stretch>
              <a:fillRect/>
            </a:stretch>
          </p:blipFill>
          <p:spPr>
            <a:xfrm flipH="false" flipV="false">
              <a:off x="0" y="0"/>
              <a:ext cx="6425572" cy="5425617"/>
            </a:xfrm>
            <a:prstGeom prst="rect">
              <a:avLst/>
            </a:prstGeom>
          </p:spPr>
        </p:pic>
      </p:grpSp>
      <p:grpSp>
        <p:nvGrpSpPr>
          <p:cNvPr name="Group 11" id="11"/>
          <p:cNvGrpSpPr/>
          <p:nvPr/>
        </p:nvGrpSpPr>
        <p:grpSpPr>
          <a:xfrm rot="0">
            <a:off x="8719216" y="2637182"/>
            <a:ext cx="3582213" cy="4446554"/>
            <a:chOff x="0" y="0"/>
            <a:chExt cx="4776284" cy="5928738"/>
          </a:xfrm>
        </p:grpSpPr>
        <p:pic>
          <p:nvPicPr>
            <p:cNvPr name="Picture 12" id="12"/>
            <p:cNvPicPr>
              <a:picLocks noChangeAspect="true"/>
            </p:cNvPicPr>
            <p:nvPr/>
          </p:nvPicPr>
          <p:blipFill>
            <a:blip r:embed="rId3"/>
            <a:srcRect l="10344" t="0" r="10344" b="0"/>
            <a:stretch>
              <a:fillRect/>
            </a:stretch>
          </p:blipFill>
          <p:spPr>
            <a:xfrm flipH="false" flipV="false">
              <a:off x="0" y="0"/>
              <a:ext cx="4776284" cy="5928738"/>
            </a:xfrm>
            <a:prstGeom prst="rect">
              <a:avLst/>
            </a:prstGeom>
          </p:spPr>
        </p:pic>
      </p:grpSp>
      <p:sp>
        <p:nvSpPr>
          <p:cNvPr name="TextBox 13" id="13"/>
          <p:cNvSpPr txBox="true"/>
          <p:nvPr/>
        </p:nvSpPr>
        <p:spPr>
          <a:xfrm rot="0">
            <a:off x="1028700" y="952500"/>
            <a:ext cx="3576232" cy="58499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elham adel</a:t>
            </a:r>
          </a:p>
        </p:txBody>
      </p:sp>
      <p:sp>
        <p:nvSpPr>
          <p:cNvPr name="TextBox 14" id="14"/>
          <p:cNvSpPr txBox="true"/>
          <p:nvPr/>
        </p:nvSpPr>
        <p:spPr>
          <a:xfrm rot="0">
            <a:off x="1028700" y="3532154"/>
            <a:ext cx="6951695" cy="2077388"/>
          </a:xfrm>
          <a:prstGeom prst="rect">
            <a:avLst/>
          </a:prstGeom>
        </p:spPr>
        <p:txBody>
          <a:bodyPr anchor="t" rtlCol="false" tIns="0" lIns="0" bIns="0" rIns="0">
            <a:spAutoFit/>
          </a:bodyPr>
          <a:lstStyle/>
          <a:p>
            <a:pPr algn="l">
              <a:lnSpc>
                <a:spcPts val="15477"/>
              </a:lnSpc>
            </a:pPr>
            <a:r>
              <a:rPr lang="en-US" b="true" sz="15477">
                <a:solidFill>
                  <a:srgbClr val="000000"/>
                </a:solidFill>
                <a:latin typeface="Bebas Neue Bold"/>
                <a:ea typeface="Bebas Neue Bold"/>
                <a:cs typeface="Bebas Neue Bold"/>
                <a:sym typeface="Bebas Neue Bold"/>
              </a:rPr>
              <a:t>SKILLS</a:t>
            </a:r>
          </a:p>
        </p:txBody>
      </p:sp>
      <p:sp>
        <p:nvSpPr>
          <p:cNvPr name="TextBox 15" id="15"/>
          <p:cNvSpPr txBox="true"/>
          <p:nvPr/>
        </p:nvSpPr>
        <p:spPr>
          <a:xfrm rot="0">
            <a:off x="1028700" y="2431291"/>
            <a:ext cx="4537872" cy="1189827"/>
          </a:xfrm>
          <a:prstGeom prst="rect">
            <a:avLst/>
          </a:prstGeom>
        </p:spPr>
        <p:txBody>
          <a:bodyPr anchor="t" rtlCol="false" tIns="0" lIns="0" bIns="0" rIns="0">
            <a:spAutoFit/>
          </a:bodyPr>
          <a:lstStyle/>
          <a:p>
            <a:pPr algn="l">
              <a:lnSpc>
                <a:spcPts val="8968"/>
              </a:lnSpc>
            </a:pPr>
            <a:r>
              <a:rPr lang="en-US" sz="8968">
                <a:solidFill>
                  <a:srgbClr val="B91646"/>
                </a:solidFill>
                <a:latin typeface="Brittany"/>
                <a:ea typeface="Brittany"/>
                <a:cs typeface="Brittany"/>
                <a:sym typeface="Brittany"/>
              </a:rPr>
              <a:t>personal</a:t>
            </a:r>
          </a:p>
        </p:txBody>
      </p:sp>
      <p:sp>
        <p:nvSpPr>
          <p:cNvPr name="TextBox 16" id="16"/>
          <p:cNvSpPr txBox="true"/>
          <p:nvPr/>
        </p:nvSpPr>
        <p:spPr>
          <a:xfrm rot="0">
            <a:off x="193361" y="5504767"/>
            <a:ext cx="7750992" cy="3601015"/>
          </a:xfrm>
          <a:prstGeom prst="rect">
            <a:avLst/>
          </a:prstGeom>
        </p:spPr>
        <p:txBody>
          <a:bodyPr anchor="t" rtlCol="false" tIns="0" lIns="0" bIns="0" rIns="0">
            <a:spAutoFit/>
          </a:bodyPr>
          <a:lstStyle/>
          <a:p>
            <a:pPr algn="l">
              <a:lnSpc>
                <a:spcPts val="3566"/>
              </a:lnSpc>
            </a:pPr>
            <a:r>
              <a:rPr lang="en-US" sz="2229">
                <a:solidFill>
                  <a:srgbClr val="000000"/>
                </a:solidFill>
                <a:latin typeface="Poppins"/>
                <a:ea typeface="Poppins"/>
                <a:cs typeface="Poppins"/>
                <a:sym typeface="Poppins"/>
              </a:rPr>
              <a:t>I possess strong communication and presentation skills, with professional English proficiency that enables effective collaboration within diverse teams. I excel in critical thinking and problem-solving, adapting quickly to new challenges and environments. My ability to manage time efficiently, stay organized, and take initiative allows me to lead projects and contribute proactively to achieving goals.</a:t>
            </a:r>
          </a:p>
        </p:txBody>
      </p:sp>
      <p:sp>
        <p:nvSpPr>
          <p:cNvPr name="TextBox 17" id="17"/>
          <p:cNvSpPr txBox="true"/>
          <p:nvPr/>
        </p:nvSpPr>
        <p:spPr>
          <a:xfrm rot="0">
            <a:off x="8719216" y="7257051"/>
            <a:ext cx="3582213" cy="543559"/>
          </a:xfrm>
          <a:prstGeom prst="rect">
            <a:avLst/>
          </a:prstGeom>
        </p:spPr>
        <p:txBody>
          <a:bodyPr anchor="t" rtlCol="false" tIns="0" lIns="0" bIns="0" rIns="0">
            <a:spAutoFit/>
          </a:bodyPr>
          <a:lstStyle/>
          <a:p>
            <a:pPr algn="ctr">
              <a:lnSpc>
                <a:spcPts val="3999"/>
              </a:lnSpc>
            </a:pPr>
            <a:r>
              <a:rPr lang="en-US" b="true" sz="3999">
                <a:solidFill>
                  <a:srgbClr val="FBF3E4"/>
                </a:solidFill>
                <a:latin typeface="Bebas Neue Bold"/>
                <a:ea typeface="Bebas Neue Bold"/>
                <a:cs typeface="Bebas Neue Bold"/>
                <a:sym typeface="Bebas Neue Bold"/>
              </a:rPr>
              <a:t>TEAMWORK</a:t>
            </a:r>
          </a:p>
        </p:txBody>
      </p:sp>
      <p:sp>
        <p:nvSpPr>
          <p:cNvPr name="TextBox 18" id="18"/>
          <p:cNvSpPr txBox="true"/>
          <p:nvPr/>
        </p:nvSpPr>
        <p:spPr>
          <a:xfrm rot="0">
            <a:off x="13378473" y="7257051"/>
            <a:ext cx="3582213" cy="543559"/>
          </a:xfrm>
          <a:prstGeom prst="rect">
            <a:avLst/>
          </a:prstGeom>
        </p:spPr>
        <p:txBody>
          <a:bodyPr anchor="t" rtlCol="false" tIns="0" lIns="0" bIns="0" rIns="0">
            <a:spAutoFit/>
          </a:bodyPr>
          <a:lstStyle/>
          <a:p>
            <a:pPr algn="ctr">
              <a:lnSpc>
                <a:spcPts val="3999"/>
              </a:lnSpc>
            </a:pPr>
            <a:r>
              <a:rPr lang="en-US" b="true" sz="3999">
                <a:solidFill>
                  <a:srgbClr val="FBF3E4"/>
                </a:solidFill>
                <a:latin typeface="Bebas Neue Bold"/>
                <a:ea typeface="Bebas Neue Bold"/>
                <a:cs typeface="Bebas Neue Bold"/>
                <a:sym typeface="Bebas Neue Bold"/>
              </a:rPr>
              <a:t>PROBLEM-SOLVING</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TextBox 2" id="2"/>
          <p:cNvSpPr txBox="true"/>
          <p:nvPr/>
        </p:nvSpPr>
        <p:spPr>
          <a:xfrm rot="0">
            <a:off x="299227" y="638002"/>
            <a:ext cx="4537872" cy="2323302"/>
          </a:xfrm>
          <a:prstGeom prst="rect">
            <a:avLst/>
          </a:prstGeom>
        </p:spPr>
        <p:txBody>
          <a:bodyPr anchor="t" rtlCol="false" tIns="0" lIns="0" bIns="0" rIns="0">
            <a:spAutoFit/>
          </a:bodyPr>
          <a:lstStyle/>
          <a:p>
            <a:pPr algn="l">
              <a:lnSpc>
                <a:spcPts val="8968"/>
              </a:lnSpc>
            </a:pPr>
            <a:r>
              <a:rPr lang="en-US" sz="8968">
                <a:solidFill>
                  <a:srgbClr val="B91646"/>
                </a:solidFill>
                <a:latin typeface="Brittany"/>
                <a:ea typeface="Brittany"/>
                <a:cs typeface="Brittany"/>
                <a:sym typeface="Brittany"/>
              </a:rPr>
              <a:t>technical</a:t>
            </a:r>
          </a:p>
          <a:p>
            <a:pPr algn="l">
              <a:lnSpc>
                <a:spcPts val="8968"/>
              </a:lnSpc>
            </a:pPr>
          </a:p>
        </p:txBody>
      </p:sp>
      <p:sp>
        <p:nvSpPr>
          <p:cNvPr name="TextBox 3" id="3"/>
          <p:cNvSpPr txBox="true"/>
          <p:nvPr/>
        </p:nvSpPr>
        <p:spPr>
          <a:xfrm rot="0">
            <a:off x="0" y="1598817"/>
            <a:ext cx="6951695" cy="2077388"/>
          </a:xfrm>
          <a:prstGeom prst="rect">
            <a:avLst/>
          </a:prstGeom>
        </p:spPr>
        <p:txBody>
          <a:bodyPr anchor="t" rtlCol="false" tIns="0" lIns="0" bIns="0" rIns="0">
            <a:spAutoFit/>
          </a:bodyPr>
          <a:lstStyle/>
          <a:p>
            <a:pPr algn="l">
              <a:lnSpc>
                <a:spcPts val="15477"/>
              </a:lnSpc>
            </a:pPr>
            <a:r>
              <a:rPr lang="en-US" b="true" sz="15477">
                <a:solidFill>
                  <a:srgbClr val="000000"/>
                </a:solidFill>
                <a:latin typeface="Bebas Neue Bold"/>
                <a:ea typeface="Bebas Neue Bold"/>
                <a:cs typeface="Bebas Neue Bold"/>
                <a:sym typeface="Bebas Neue Bold"/>
              </a:rPr>
              <a:t>SKILLS</a:t>
            </a:r>
          </a:p>
        </p:txBody>
      </p:sp>
      <p:grpSp>
        <p:nvGrpSpPr>
          <p:cNvPr name="Group 4" id="4"/>
          <p:cNvGrpSpPr/>
          <p:nvPr/>
        </p:nvGrpSpPr>
        <p:grpSpPr>
          <a:xfrm rot="0">
            <a:off x="0" y="3676205"/>
            <a:ext cx="5012346" cy="781940"/>
            <a:chOff x="0" y="0"/>
            <a:chExt cx="6609980" cy="1031175"/>
          </a:xfrm>
        </p:grpSpPr>
        <p:sp>
          <p:nvSpPr>
            <p:cNvPr name="Freeform 5" id="5"/>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name="Freeform 6" id="6"/>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7" id="7"/>
          <p:cNvGrpSpPr/>
          <p:nvPr/>
        </p:nvGrpSpPr>
        <p:grpSpPr>
          <a:xfrm rot="0">
            <a:off x="3233704" y="5172520"/>
            <a:ext cx="5012346" cy="781940"/>
            <a:chOff x="0" y="0"/>
            <a:chExt cx="6609980" cy="1031175"/>
          </a:xfrm>
        </p:grpSpPr>
        <p:sp>
          <p:nvSpPr>
            <p:cNvPr name="Freeform 8" id="8"/>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name="Freeform 9" id="9"/>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0" id="10"/>
          <p:cNvGrpSpPr/>
          <p:nvPr/>
        </p:nvGrpSpPr>
        <p:grpSpPr>
          <a:xfrm rot="0">
            <a:off x="5739877" y="6835045"/>
            <a:ext cx="5012346" cy="781940"/>
            <a:chOff x="0" y="0"/>
            <a:chExt cx="6609980" cy="1031175"/>
          </a:xfrm>
        </p:grpSpPr>
        <p:sp>
          <p:nvSpPr>
            <p:cNvPr name="Freeform 11" id="11"/>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name="Freeform 12" id="12"/>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3" id="13"/>
          <p:cNvGrpSpPr/>
          <p:nvPr/>
        </p:nvGrpSpPr>
        <p:grpSpPr>
          <a:xfrm rot="0">
            <a:off x="9356849" y="8146109"/>
            <a:ext cx="5012346" cy="781940"/>
            <a:chOff x="0" y="0"/>
            <a:chExt cx="6609980" cy="1031175"/>
          </a:xfrm>
        </p:grpSpPr>
        <p:sp>
          <p:nvSpPr>
            <p:cNvPr name="Freeform 14" id="14"/>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name="Freeform 15" id="15"/>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6" id="16"/>
          <p:cNvGrpSpPr/>
          <p:nvPr/>
        </p:nvGrpSpPr>
        <p:grpSpPr>
          <a:xfrm rot="0">
            <a:off x="6637827" y="3676205"/>
            <a:ext cx="5012346" cy="781940"/>
            <a:chOff x="0" y="0"/>
            <a:chExt cx="6609980" cy="1031175"/>
          </a:xfrm>
        </p:grpSpPr>
        <p:sp>
          <p:nvSpPr>
            <p:cNvPr name="Freeform 17" id="17"/>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name="Freeform 18" id="18"/>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9" id="19"/>
          <p:cNvGrpSpPr/>
          <p:nvPr/>
        </p:nvGrpSpPr>
        <p:grpSpPr>
          <a:xfrm rot="0">
            <a:off x="-444058" y="7852227"/>
            <a:ext cx="5012346" cy="781940"/>
            <a:chOff x="0" y="0"/>
            <a:chExt cx="6609980" cy="1031175"/>
          </a:xfrm>
        </p:grpSpPr>
        <p:sp>
          <p:nvSpPr>
            <p:cNvPr name="Freeform 20" id="20"/>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name="Freeform 21" id="21"/>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22" id="22"/>
          <p:cNvGrpSpPr/>
          <p:nvPr/>
        </p:nvGrpSpPr>
        <p:grpSpPr>
          <a:xfrm rot="0">
            <a:off x="4131654" y="9264810"/>
            <a:ext cx="5012346" cy="781940"/>
            <a:chOff x="0" y="0"/>
            <a:chExt cx="6609980" cy="1031175"/>
          </a:xfrm>
        </p:grpSpPr>
        <p:sp>
          <p:nvSpPr>
            <p:cNvPr name="Freeform 23" id="23"/>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name="Freeform 24" id="24"/>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25" id="25"/>
          <p:cNvGrpSpPr/>
          <p:nvPr/>
        </p:nvGrpSpPr>
        <p:grpSpPr>
          <a:xfrm rot="0">
            <a:off x="11136246" y="5327862"/>
            <a:ext cx="5012346" cy="781940"/>
            <a:chOff x="0" y="0"/>
            <a:chExt cx="6609980" cy="1031175"/>
          </a:xfrm>
        </p:grpSpPr>
        <p:sp>
          <p:nvSpPr>
            <p:cNvPr name="Freeform 26" id="26"/>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name="Freeform 27" id="27"/>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28" id="28"/>
          <p:cNvGrpSpPr/>
          <p:nvPr/>
        </p:nvGrpSpPr>
        <p:grpSpPr>
          <a:xfrm rot="0">
            <a:off x="12246959" y="7027408"/>
            <a:ext cx="5012346" cy="781940"/>
            <a:chOff x="0" y="0"/>
            <a:chExt cx="6609980" cy="1031175"/>
          </a:xfrm>
        </p:grpSpPr>
        <p:sp>
          <p:nvSpPr>
            <p:cNvPr name="Freeform 29" id="29"/>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name="Freeform 30" id="30"/>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31" id="31"/>
          <p:cNvGrpSpPr/>
          <p:nvPr/>
        </p:nvGrpSpPr>
        <p:grpSpPr>
          <a:xfrm rot="0">
            <a:off x="12703307" y="3631522"/>
            <a:ext cx="5012346" cy="781940"/>
            <a:chOff x="0" y="0"/>
            <a:chExt cx="6609980" cy="1031175"/>
          </a:xfrm>
        </p:grpSpPr>
        <p:sp>
          <p:nvSpPr>
            <p:cNvPr name="Freeform 32" id="32"/>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name="Freeform 33" id="33"/>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34" id="34"/>
          <p:cNvGrpSpPr/>
          <p:nvPr/>
        </p:nvGrpSpPr>
        <p:grpSpPr>
          <a:xfrm rot="0">
            <a:off x="12703307" y="9264810"/>
            <a:ext cx="5012346" cy="781940"/>
            <a:chOff x="0" y="0"/>
            <a:chExt cx="6609980" cy="1031175"/>
          </a:xfrm>
        </p:grpSpPr>
        <p:sp>
          <p:nvSpPr>
            <p:cNvPr name="Freeform 35" id="35"/>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name="Freeform 36" id="36"/>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37" id="37"/>
          <p:cNvGrpSpPr/>
          <p:nvPr/>
        </p:nvGrpSpPr>
        <p:grpSpPr>
          <a:xfrm rot="0">
            <a:off x="61989" y="6441637"/>
            <a:ext cx="5012346" cy="781940"/>
            <a:chOff x="0" y="0"/>
            <a:chExt cx="6609980" cy="1031175"/>
          </a:xfrm>
        </p:grpSpPr>
        <p:sp>
          <p:nvSpPr>
            <p:cNvPr name="Freeform 38" id="38"/>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name="Freeform 39" id="39"/>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sp>
        <p:nvSpPr>
          <p:cNvPr name="TextBox 40" id="40"/>
          <p:cNvSpPr txBox="true"/>
          <p:nvPr/>
        </p:nvSpPr>
        <p:spPr>
          <a:xfrm rot="0">
            <a:off x="445517" y="6537547"/>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Raspberry Pi</a:t>
            </a:r>
          </a:p>
        </p:txBody>
      </p:sp>
      <p:sp>
        <p:nvSpPr>
          <p:cNvPr name="TextBox 41" id="41"/>
          <p:cNvSpPr txBox="true"/>
          <p:nvPr/>
        </p:nvSpPr>
        <p:spPr>
          <a:xfrm rot="0">
            <a:off x="61989" y="7999234"/>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SQL</a:t>
            </a:r>
          </a:p>
        </p:txBody>
      </p:sp>
      <p:sp>
        <p:nvSpPr>
          <p:cNvPr name="TextBox 42" id="42"/>
          <p:cNvSpPr txBox="true"/>
          <p:nvPr/>
        </p:nvSpPr>
        <p:spPr>
          <a:xfrm rot="0">
            <a:off x="4244452" y="9352864"/>
            <a:ext cx="4405640"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Python (Pandas, NumPy)</a:t>
            </a:r>
          </a:p>
        </p:txBody>
      </p:sp>
      <p:sp>
        <p:nvSpPr>
          <p:cNvPr name="TextBox 43" id="43"/>
          <p:cNvSpPr txBox="true"/>
          <p:nvPr/>
        </p:nvSpPr>
        <p:spPr>
          <a:xfrm rot="0">
            <a:off x="445517" y="3853625"/>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Flutter</a:t>
            </a:r>
          </a:p>
        </p:txBody>
      </p:sp>
      <p:sp>
        <p:nvSpPr>
          <p:cNvPr name="TextBox 44" id="44"/>
          <p:cNvSpPr txBox="true"/>
          <p:nvPr/>
        </p:nvSpPr>
        <p:spPr>
          <a:xfrm rot="0">
            <a:off x="3840410" y="5265993"/>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MVC Architecture</a:t>
            </a:r>
          </a:p>
        </p:txBody>
      </p:sp>
      <p:sp>
        <p:nvSpPr>
          <p:cNvPr name="TextBox 45" id="45"/>
          <p:cNvSpPr txBox="true"/>
          <p:nvPr/>
        </p:nvSpPr>
        <p:spPr>
          <a:xfrm rot="0">
            <a:off x="6346238" y="6970258"/>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ESP32 / ESP8266</a:t>
            </a:r>
          </a:p>
        </p:txBody>
      </p:sp>
      <p:sp>
        <p:nvSpPr>
          <p:cNvPr name="TextBox 46" id="46"/>
          <p:cNvSpPr txBox="true"/>
          <p:nvPr/>
        </p:nvSpPr>
        <p:spPr>
          <a:xfrm rot="0">
            <a:off x="6958359" y="3769678"/>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Dart</a:t>
            </a:r>
          </a:p>
        </p:txBody>
      </p:sp>
      <p:sp>
        <p:nvSpPr>
          <p:cNvPr name="TextBox 47" id="47"/>
          <p:cNvSpPr txBox="true"/>
          <p:nvPr/>
        </p:nvSpPr>
        <p:spPr>
          <a:xfrm rot="0">
            <a:off x="9843485" y="8239582"/>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Tableau</a:t>
            </a:r>
          </a:p>
        </p:txBody>
      </p:sp>
      <p:sp>
        <p:nvSpPr>
          <p:cNvPr name="TextBox 48" id="48"/>
          <p:cNvSpPr txBox="true"/>
          <p:nvPr/>
        </p:nvSpPr>
        <p:spPr>
          <a:xfrm rot="0">
            <a:off x="11742952" y="5416615"/>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Arduino</a:t>
            </a:r>
          </a:p>
        </p:txBody>
      </p:sp>
      <p:sp>
        <p:nvSpPr>
          <p:cNvPr name="TextBox 49" id="49"/>
          <p:cNvSpPr txBox="true"/>
          <p:nvPr/>
        </p:nvSpPr>
        <p:spPr>
          <a:xfrm rot="0">
            <a:off x="13278948" y="3724994"/>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Firebase</a:t>
            </a:r>
          </a:p>
        </p:txBody>
      </p:sp>
      <p:sp>
        <p:nvSpPr>
          <p:cNvPr name="TextBox 50" id="50"/>
          <p:cNvSpPr txBox="true"/>
          <p:nvPr/>
        </p:nvSpPr>
        <p:spPr>
          <a:xfrm rot="0">
            <a:off x="12703307" y="7122489"/>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Power BI</a:t>
            </a:r>
          </a:p>
        </p:txBody>
      </p:sp>
      <p:sp>
        <p:nvSpPr>
          <p:cNvPr name="TextBox 51" id="51"/>
          <p:cNvSpPr txBox="true"/>
          <p:nvPr/>
        </p:nvSpPr>
        <p:spPr>
          <a:xfrm rot="0">
            <a:off x="13278948" y="9356674"/>
            <a:ext cx="3798935" cy="54165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Linux</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sp>
        <p:nvSpPr>
          <p:cNvPr name="TextBox 3" id="3"/>
          <p:cNvSpPr txBox="true"/>
          <p:nvPr/>
        </p:nvSpPr>
        <p:spPr>
          <a:xfrm rot="0">
            <a:off x="1028700" y="2296046"/>
            <a:ext cx="16230600" cy="1595335"/>
          </a:xfrm>
          <a:prstGeom prst="rect">
            <a:avLst/>
          </a:prstGeom>
        </p:spPr>
        <p:txBody>
          <a:bodyPr anchor="t" rtlCol="false" tIns="0" lIns="0" bIns="0" rIns="0">
            <a:spAutoFit/>
          </a:bodyPr>
          <a:lstStyle/>
          <a:p>
            <a:pPr algn="ctr">
              <a:lnSpc>
                <a:spcPts val="11883"/>
              </a:lnSpc>
            </a:pPr>
            <a:r>
              <a:rPr lang="en-US" b="true" sz="11883">
                <a:solidFill>
                  <a:srgbClr val="000000"/>
                </a:solidFill>
                <a:latin typeface="Bebas Neue Bold"/>
                <a:ea typeface="Bebas Neue Bold"/>
                <a:cs typeface="Bebas Neue Bold"/>
                <a:sym typeface="Bebas Neue Bold"/>
              </a:rPr>
              <a:t>EDUCATION BACKGROUND</a:t>
            </a:r>
          </a:p>
        </p:txBody>
      </p:sp>
      <p:grpSp>
        <p:nvGrpSpPr>
          <p:cNvPr name="Group 4" id="4"/>
          <p:cNvGrpSpPr/>
          <p:nvPr/>
        </p:nvGrpSpPr>
        <p:grpSpPr>
          <a:xfrm rot="0">
            <a:off x="1028700" y="4122171"/>
            <a:ext cx="16230600" cy="4252280"/>
            <a:chOff x="0" y="0"/>
            <a:chExt cx="21403936" cy="5607650"/>
          </a:xfrm>
        </p:grpSpPr>
        <p:sp>
          <p:nvSpPr>
            <p:cNvPr name="Freeform 5" id="5"/>
            <p:cNvSpPr/>
            <p:nvPr/>
          </p:nvSpPr>
          <p:spPr>
            <a:xfrm flipH="false" flipV="false" rot="0">
              <a:off x="31750" y="31750"/>
              <a:ext cx="21340435" cy="5544150"/>
            </a:xfrm>
            <a:custGeom>
              <a:avLst/>
              <a:gdLst/>
              <a:ahLst/>
              <a:cxnLst/>
              <a:rect r="r" b="b" t="t" l="l"/>
              <a:pathLst>
                <a:path h="5544150" w="21340435">
                  <a:moveTo>
                    <a:pt x="21247726" y="5544150"/>
                  </a:moveTo>
                  <a:lnTo>
                    <a:pt x="92710" y="5544150"/>
                  </a:lnTo>
                  <a:cubicBezTo>
                    <a:pt x="41910" y="5544150"/>
                    <a:pt x="0" y="5502240"/>
                    <a:pt x="0" y="5451440"/>
                  </a:cubicBezTo>
                  <a:lnTo>
                    <a:pt x="0" y="92710"/>
                  </a:lnTo>
                  <a:cubicBezTo>
                    <a:pt x="0" y="41910"/>
                    <a:pt x="41910" y="0"/>
                    <a:pt x="92710" y="0"/>
                  </a:cubicBezTo>
                  <a:lnTo>
                    <a:pt x="21246457" y="0"/>
                  </a:lnTo>
                  <a:cubicBezTo>
                    <a:pt x="21297257" y="0"/>
                    <a:pt x="21339166" y="41910"/>
                    <a:pt x="21339166" y="92710"/>
                  </a:cubicBezTo>
                  <a:lnTo>
                    <a:pt x="21339166" y="5450170"/>
                  </a:lnTo>
                  <a:cubicBezTo>
                    <a:pt x="21340435" y="5502240"/>
                    <a:pt x="21298526" y="5544150"/>
                    <a:pt x="21247726" y="5544150"/>
                  </a:cubicBezTo>
                  <a:close/>
                </a:path>
              </a:pathLst>
            </a:custGeom>
            <a:solidFill>
              <a:srgbClr val="DFD8CA"/>
            </a:solidFill>
          </p:spPr>
        </p:sp>
        <p:sp>
          <p:nvSpPr>
            <p:cNvPr name="Freeform 6" id="6"/>
            <p:cNvSpPr/>
            <p:nvPr/>
          </p:nvSpPr>
          <p:spPr>
            <a:xfrm flipH="false" flipV="false" rot="0">
              <a:off x="0" y="0"/>
              <a:ext cx="21403935" cy="5607650"/>
            </a:xfrm>
            <a:custGeom>
              <a:avLst/>
              <a:gdLst/>
              <a:ahLst/>
              <a:cxnLst/>
              <a:rect r="r" b="b" t="t" l="l"/>
              <a:pathLst>
                <a:path h="5607650" w="21403935">
                  <a:moveTo>
                    <a:pt x="21279476" y="59690"/>
                  </a:moveTo>
                  <a:cubicBezTo>
                    <a:pt x="21315035" y="59690"/>
                    <a:pt x="21344246" y="88900"/>
                    <a:pt x="21344246" y="124460"/>
                  </a:cubicBezTo>
                  <a:lnTo>
                    <a:pt x="21344246" y="5483191"/>
                  </a:lnTo>
                  <a:cubicBezTo>
                    <a:pt x="21344246" y="5518750"/>
                    <a:pt x="21315035" y="5547960"/>
                    <a:pt x="21279476" y="5547960"/>
                  </a:cubicBezTo>
                  <a:lnTo>
                    <a:pt x="124460" y="5547960"/>
                  </a:lnTo>
                  <a:cubicBezTo>
                    <a:pt x="88900" y="5547960"/>
                    <a:pt x="59690" y="5518750"/>
                    <a:pt x="59690" y="5483191"/>
                  </a:cubicBezTo>
                  <a:lnTo>
                    <a:pt x="59690" y="124460"/>
                  </a:lnTo>
                  <a:cubicBezTo>
                    <a:pt x="59690" y="88900"/>
                    <a:pt x="88900" y="59690"/>
                    <a:pt x="124460" y="59690"/>
                  </a:cubicBezTo>
                  <a:lnTo>
                    <a:pt x="21279476" y="59690"/>
                  </a:lnTo>
                  <a:moveTo>
                    <a:pt x="21279476" y="0"/>
                  </a:moveTo>
                  <a:lnTo>
                    <a:pt x="124460" y="0"/>
                  </a:lnTo>
                  <a:cubicBezTo>
                    <a:pt x="55880" y="0"/>
                    <a:pt x="0" y="55880"/>
                    <a:pt x="0" y="124460"/>
                  </a:cubicBezTo>
                  <a:lnTo>
                    <a:pt x="0" y="5483191"/>
                  </a:lnTo>
                  <a:cubicBezTo>
                    <a:pt x="0" y="5551770"/>
                    <a:pt x="55880" y="5607650"/>
                    <a:pt x="124460" y="5607650"/>
                  </a:cubicBezTo>
                  <a:lnTo>
                    <a:pt x="21279476" y="5607650"/>
                  </a:lnTo>
                  <a:cubicBezTo>
                    <a:pt x="21348057" y="5607650"/>
                    <a:pt x="21403935" y="5551770"/>
                    <a:pt x="21403935" y="5483191"/>
                  </a:cubicBezTo>
                  <a:lnTo>
                    <a:pt x="21403935" y="124460"/>
                  </a:lnTo>
                  <a:cubicBezTo>
                    <a:pt x="21403935" y="55880"/>
                    <a:pt x="21348057" y="0"/>
                    <a:pt x="21279476" y="0"/>
                  </a:cubicBezTo>
                  <a:close/>
                </a:path>
              </a:pathLst>
            </a:custGeom>
            <a:solidFill>
              <a:srgbClr val="000000"/>
            </a:solidFill>
          </p:spPr>
        </p:sp>
      </p:grpSp>
      <p:sp>
        <p:nvSpPr>
          <p:cNvPr name="TextBox 7" id="7"/>
          <p:cNvSpPr txBox="true"/>
          <p:nvPr/>
        </p:nvSpPr>
        <p:spPr>
          <a:xfrm rot="0">
            <a:off x="2709072" y="4470380"/>
            <a:ext cx="2397343" cy="581025"/>
          </a:xfrm>
          <a:prstGeom prst="rect">
            <a:avLst/>
          </a:prstGeom>
        </p:spPr>
        <p:txBody>
          <a:bodyPr anchor="t" rtlCol="false" tIns="0" lIns="0" bIns="0" rIns="0">
            <a:spAutoFit/>
          </a:bodyPr>
          <a:lstStyle/>
          <a:p>
            <a:pPr algn="ctr">
              <a:lnSpc>
                <a:spcPts val="4200"/>
              </a:lnSpc>
            </a:pPr>
            <a:r>
              <a:rPr lang="en-US" b="true" sz="4200">
                <a:solidFill>
                  <a:srgbClr val="000000"/>
                </a:solidFill>
                <a:latin typeface="Bebas Neue Bold"/>
                <a:ea typeface="Bebas Neue Bold"/>
                <a:cs typeface="Bebas Neue Bold"/>
                <a:sym typeface="Bebas Neue Bold"/>
              </a:rPr>
              <a:t>2019 – 2022</a:t>
            </a:r>
          </a:p>
        </p:txBody>
      </p:sp>
      <p:sp>
        <p:nvSpPr>
          <p:cNvPr name="TextBox 8" id="8"/>
          <p:cNvSpPr txBox="true"/>
          <p:nvPr/>
        </p:nvSpPr>
        <p:spPr>
          <a:xfrm rot="0">
            <a:off x="7945329" y="4470380"/>
            <a:ext cx="2397343" cy="581025"/>
          </a:xfrm>
          <a:prstGeom prst="rect">
            <a:avLst/>
          </a:prstGeom>
        </p:spPr>
        <p:txBody>
          <a:bodyPr anchor="t" rtlCol="false" tIns="0" lIns="0" bIns="0" rIns="0">
            <a:spAutoFit/>
          </a:bodyPr>
          <a:lstStyle/>
          <a:p>
            <a:pPr algn="ctr">
              <a:lnSpc>
                <a:spcPts val="4200"/>
              </a:lnSpc>
            </a:pPr>
            <a:r>
              <a:rPr lang="en-US" b="true" sz="4200">
                <a:solidFill>
                  <a:srgbClr val="000000"/>
                </a:solidFill>
                <a:latin typeface="Bebas Neue Bold"/>
                <a:ea typeface="Bebas Neue Bold"/>
                <a:cs typeface="Bebas Neue Bold"/>
                <a:sym typeface="Bebas Neue Bold"/>
              </a:rPr>
              <a:t>2022 – 2023</a:t>
            </a:r>
          </a:p>
        </p:txBody>
      </p:sp>
      <p:sp>
        <p:nvSpPr>
          <p:cNvPr name="TextBox 9" id="9"/>
          <p:cNvSpPr txBox="true"/>
          <p:nvPr/>
        </p:nvSpPr>
        <p:spPr>
          <a:xfrm rot="0">
            <a:off x="12750122" y="4470380"/>
            <a:ext cx="2397343" cy="581025"/>
          </a:xfrm>
          <a:prstGeom prst="rect">
            <a:avLst/>
          </a:prstGeom>
        </p:spPr>
        <p:txBody>
          <a:bodyPr anchor="t" rtlCol="false" tIns="0" lIns="0" bIns="0" rIns="0">
            <a:spAutoFit/>
          </a:bodyPr>
          <a:lstStyle/>
          <a:p>
            <a:pPr algn="ctr">
              <a:lnSpc>
                <a:spcPts val="4200"/>
              </a:lnSpc>
            </a:pPr>
            <a:r>
              <a:rPr lang="en-US" b="true" sz="4200">
                <a:solidFill>
                  <a:srgbClr val="000000"/>
                </a:solidFill>
                <a:latin typeface="Bebas Neue Bold"/>
                <a:ea typeface="Bebas Neue Bold"/>
                <a:cs typeface="Bebas Neue Bold"/>
                <a:sym typeface="Bebas Neue Bold"/>
              </a:rPr>
              <a:t>2023 – 2027</a:t>
            </a:r>
          </a:p>
        </p:txBody>
      </p:sp>
      <p:sp>
        <p:nvSpPr>
          <p:cNvPr name="AutoShape 10" id="10"/>
          <p:cNvSpPr/>
          <p:nvPr/>
        </p:nvSpPr>
        <p:spPr>
          <a:xfrm rot="2017">
            <a:off x="1028704" y="5273076"/>
            <a:ext cx="16230603" cy="0"/>
          </a:xfrm>
          <a:prstGeom prst="line">
            <a:avLst/>
          </a:prstGeom>
          <a:ln cap="flat" w="19050">
            <a:solidFill>
              <a:srgbClr val="000000"/>
            </a:solidFill>
            <a:prstDash val="solid"/>
            <a:headEnd type="none" len="sm" w="sm"/>
            <a:tailEnd type="none" len="sm" w="sm"/>
          </a:ln>
        </p:spPr>
      </p:sp>
      <p:sp>
        <p:nvSpPr>
          <p:cNvPr name="TextBox 11" id="11"/>
          <p:cNvSpPr txBox="true"/>
          <p:nvPr/>
        </p:nvSpPr>
        <p:spPr>
          <a:xfrm rot="0">
            <a:off x="1976452" y="6438699"/>
            <a:ext cx="3862583" cy="1080135"/>
          </a:xfrm>
          <a:prstGeom prst="rect">
            <a:avLst/>
          </a:prstGeom>
        </p:spPr>
        <p:txBody>
          <a:bodyPr anchor="t" rtlCol="false" tIns="0" lIns="0" bIns="0" rIns="0">
            <a:spAutoFit/>
          </a:bodyPr>
          <a:lstStyle/>
          <a:p>
            <a:pPr algn="ctr">
              <a:lnSpc>
                <a:spcPts val="2879"/>
              </a:lnSpc>
            </a:pPr>
            <a:r>
              <a:rPr lang="en-US" sz="1799">
                <a:solidFill>
                  <a:srgbClr val="000000"/>
                </a:solidFill>
                <a:latin typeface="Poppins"/>
                <a:ea typeface="Poppins"/>
                <a:cs typeface="Poppins"/>
                <a:sym typeface="Poppins"/>
              </a:rPr>
              <a:t> Graduated with strong STEM focus and excellent academic performance.</a:t>
            </a:r>
          </a:p>
        </p:txBody>
      </p:sp>
      <p:sp>
        <p:nvSpPr>
          <p:cNvPr name="TextBox 12" id="12"/>
          <p:cNvSpPr txBox="true"/>
          <p:nvPr/>
        </p:nvSpPr>
        <p:spPr>
          <a:xfrm rot="0">
            <a:off x="7212709" y="6438699"/>
            <a:ext cx="3862583" cy="1804035"/>
          </a:xfrm>
          <a:prstGeom prst="rect">
            <a:avLst/>
          </a:prstGeom>
        </p:spPr>
        <p:txBody>
          <a:bodyPr anchor="t" rtlCol="false" tIns="0" lIns="0" bIns="0" rIns="0">
            <a:spAutoFit/>
          </a:bodyPr>
          <a:lstStyle/>
          <a:p>
            <a:pPr algn="ctr">
              <a:lnSpc>
                <a:spcPts val="2879"/>
              </a:lnSpc>
            </a:pPr>
            <a:r>
              <a:rPr lang="en-US" sz="1799">
                <a:solidFill>
                  <a:srgbClr val="000000"/>
                </a:solidFill>
                <a:latin typeface="Poppins"/>
                <a:ea typeface="Poppins"/>
                <a:cs typeface="Poppins"/>
                <a:sym typeface="Poppins"/>
              </a:rPr>
              <a:t> Focused on building programming and IoT basics through online courses, competitions, and personal projects.</a:t>
            </a:r>
          </a:p>
        </p:txBody>
      </p:sp>
      <p:sp>
        <p:nvSpPr>
          <p:cNvPr name="TextBox 13" id="13"/>
          <p:cNvSpPr txBox="true"/>
          <p:nvPr/>
        </p:nvSpPr>
        <p:spPr>
          <a:xfrm rot="0">
            <a:off x="12017502" y="6438699"/>
            <a:ext cx="3862583" cy="1080135"/>
          </a:xfrm>
          <a:prstGeom prst="rect">
            <a:avLst/>
          </a:prstGeom>
        </p:spPr>
        <p:txBody>
          <a:bodyPr anchor="t" rtlCol="false" tIns="0" lIns="0" bIns="0" rIns="0">
            <a:spAutoFit/>
          </a:bodyPr>
          <a:lstStyle/>
          <a:p>
            <a:pPr algn="ctr">
              <a:lnSpc>
                <a:spcPts val="2879"/>
              </a:lnSpc>
            </a:pPr>
            <a:r>
              <a:rPr lang="en-US" sz="1799">
                <a:solidFill>
                  <a:srgbClr val="000000"/>
                </a:solidFill>
                <a:latin typeface="Poppins"/>
                <a:ea typeface="Poppins"/>
                <a:cs typeface="Poppins"/>
                <a:sym typeface="Poppins"/>
              </a:rPr>
              <a:t> Bachelor’s in Internet of Things Engineering (Expected Graduation: 2027).</a:t>
            </a:r>
          </a:p>
        </p:txBody>
      </p:sp>
      <p:grpSp>
        <p:nvGrpSpPr>
          <p:cNvPr name="Group 14" id="14"/>
          <p:cNvGrpSpPr/>
          <p:nvPr/>
        </p:nvGrpSpPr>
        <p:grpSpPr>
          <a:xfrm rot="0">
            <a:off x="3767252" y="5143500"/>
            <a:ext cx="280984" cy="278202"/>
            <a:chOff x="0" y="0"/>
            <a:chExt cx="1008785" cy="998798"/>
          </a:xfrm>
        </p:grpSpPr>
        <p:sp>
          <p:nvSpPr>
            <p:cNvPr name="Freeform 15" id="15"/>
            <p:cNvSpPr/>
            <p:nvPr/>
          </p:nvSpPr>
          <p:spPr>
            <a:xfrm flipH="false" flipV="false" rot="0">
              <a:off x="31750" y="31750"/>
              <a:ext cx="945285" cy="935298"/>
            </a:xfrm>
            <a:custGeom>
              <a:avLst/>
              <a:gdLst/>
              <a:ahLst/>
              <a:cxnLst/>
              <a:rect r="r" b="b" t="t" l="l"/>
              <a:pathLst>
                <a:path h="935298" w="945285">
                  <a:moveTo>
                    <a:pt x="852575" y="935298"/>
                  </a:moveTo>
                  <a:lnTo>
                    <a:pt x="92710" y="935298"/>
                  </a:lnTo>
                  <a:cubicBezTo>
                    <a:pt x="41910" y="935298"/>
                    <a:pt x="0" y="893388"/>
                    <a:pt x="0" y="842588"/>
                  </a:cubicBezTo>
                  <a:lnTo>
                    <a:pt x="0" y="92710"/>
                  </a:lnTo>
                  <a:cubicBezTo>
                    <a:pt x="0" y="41910"/>
                    <a:pt x="41910" y="0"/>
                    <a:pt x="92710" y="0"/>
                  </a:cubicBezTo>
                  <a:lnTo>
                    <a:pt x="851305" y="0"/>
                  </a:lnTo>
                  <a:cubicBezTo>
                    <a:pt x="902105" y="0"/>
                    <a:pt x="944015" y="41910"/>
                    <a:pt x="944015" y="92710"/>
                  </a:cubicBezTo>
                  <a:lnTo>
                    <a:pt x="944015" y="841319"/>
                  </a:lnTo>
                  <a:cubicBezTo>
                    <a:pt x="945285" y="893388"/>
                    <a:pt x="903375" y="935298"/>
                    <a:pt x="852575" y="935298"/>
                  </a:cubicBezTo>
                  <a:close/>
                </a:path>
              </a:pathLst>
            </a:custGeom>
            <a:solidFill>
              <a:srgbClr val="B91646"/>
            </a:solidFill>
          </p:spPr>
        </p:sp>
        <p:sp>
          <p:nvSpPr>
            <p:cNvPr name="Freeform 16" id="16"/>
            <p:cNvSpPr/>
            <p:nvPr/>
          </p:nvSpPr>
          <p:spPr>
            <a:xfrm flipH="false" flipV="false" rot="0">
              <a:off x="0" y="0"/>
              <a:ext cx="1008785" cy="998799"/>
            </a:xfrm>
            <a:custGeom>
              <a:avLst/>
              <a:gdLst/>
              <a:ahLst/>
              <a:cxnLst/>
              <a:rect r="r" b="b" t="t" l="l"/>
              <a:pathLst>
                <a:path h="998799" w="1008785">
                  <a:moveTo>
                    <a:pt x="884325" y="59690"/>
                  </a:moveTo>
                  <a:cubicBezTo>
                    <a:pt x="919885" y="59690"/>
                    <a:pt x="949095" y="88900"/>
                    <a:pt x="949095" y="124460"/>
                  </a:cubicBezTo>
                  <a:lnTo>
                    <a:pt x="949095" y="874339"/>
                  </a:lnTo>
                  <a:cubicBezTo>
                    <a:pt x="949095" y="909899"/>
                    <a:pt x="919885" y="939108"/>
                    <a:pt x="884325" y="939108"/>
                  </a:cubicBezTo>
                  <a:lnTo>
                    <a:pt x="124460" y="939108"/>
                  </a:lnTo>
                  <a:cubicBezTo>
                    <a:pt x="88900" y="939108"/>
                    <a:pt x="59690" y="909899"/>
                    <a:pt x="59690" y="874339"/>
                  </a:cubicBezTo>
                  <a:lnTo>
                    <a:pt x="59690" y="124460"/>
                  </a:lnTo>
                  <a:cubicBezTo>
                    <a:pt x="59690" y="88900"/>
                    <a:pt x="88900" y="59690"/>
                    <a:pt x="124460" y="59690"/>
                  </a:cubicBezTo>
                  <a:lnTo>
                    <a:pt x="884325" y="59690"/>
                  </a:lnTo>
                  <a:moveTo>
                    <a:pt x="884325" y="0"/>
                  </a:moveTo>
                  <a:lnTo>
                    <a:pt x="124460" y="0"/>
                  </a:lnTo>
                  <a:cubicBezTo>
                    <a:pt x="55880" y="0"/>
                    <a:pt x="0" y="55880"/>
                    <a:pt x="0" y="124460"/>
                  </a:cubicBezTo>
                  <a:lnTo>
                    <a:pt x="0" y="874339"/>
                  </a:lnTo>
                  <a:cubicBezTo>
                    <a:pt x="0" y="942919"/>
                    <a:pt x="55880" y="998799"/>
                    <a:pt x="124460" y="998799"/>
                  </a:cubicBezTo>
                  <a:lnTo>
                    <a:pt x="884325" y="998799"/>
                  </a:lnTo>
                  <a:cubicBezTo>
                    <a:pt x="952905" y="998799"/>
                    <a:pt x="1008785" y="942919"/>
                    <a:pt x="1008785" y="874339"/>
                  </a:cubicBezTo>
                  <a:lnTo>
                    <a:pt x="1008785" y="124460"/>
                  </a:lnTo>
                  <a:cubicBezTo>
                    <a:pt x="1008785" y="55880"/>
                    <a:pt x="952905" y="0"/>
                    <a:pt x="884325" y="0"/>
                  </a:cubicBezTo>
                  <a:close/>
                </a:path>
              </a:pathLst>
            </a:custGeom>
            <a:solidFill>
              <a:srgbClr val="000000"/>
            </a:solidFill>
          </p:spPr>
        </p:sp>
      </p:grpSp>
      <p:grpSp>
        <p:nvGrpSpPr>
          <p:cNvPr name="Group 17" id="17"/>
          <p:cNvGrpSpPr/>
          <p:nvPr/>
        </p:nvGrpSpPr>
        <p:grpSpPr>
          <a:xfrm rot="0">
            <a:off x="9003508" y="5143500"/>
            <a:ext cx="280984" cy="278202"/>
            <a:chOff x="0" y="0"/>
            <a:chExt cx="1008785" cy="998798"/>
          </a:xfrm>
        </p:grpSpPr>
        <p:sp>
          <p:nvSpPr>
            <p:cNvPr name="Freeform 18" id="18"/>
            <p:cNvSpPr/>
            <p:nvPr/>
          </p:nvSpPr>
          <p:spPr>
            <a:xfrm flipH="false" flipV="false" rot="0">
              <a:off x="31750" y="31750"/>
              <a:ext cx="945285" cy="935298"/>
            </a:xfrm>
            <a:custGeom>
              <a:avLst/>
              <a:gdLst/>
              <a:ahLst/>
              <a:cxnLst/>
              <a:rect r="r" b="b" t="t" l="l"/>
              <a:pathLst>
                <a:path h="935298" w="945285">
                  <a:moveTo>
                    <a:pt x="852575" y="935298"/>
                  </a:moveTo>
                  <a:lnTo>
                    <a:pt x="92710" y="935298"/>
                  </a:lnTo>
                  <a:cubicBezTo>
                    <a:pt x="41910" y="935298"/>
                    <a:pt x="0" y="893388"/>
                    <a:pt x="0" y="842588"/>
                  </a:cubicBezTo>
                  <a:lnTo>
                    <a:pt x="0" y="92710"/>
                  </a:lnTo>
                  <a:cubicBezTo>
                    <a:pt x="0" y="41910"/>
                    <a:pt x="41910" y="0"/>
                    <a:pt x="92710" y="0"/>
                  </a:cubicBezTo>
                  <a:lnTo>
                    <a:pt x="851305" y="0"/>
                  </a:lnTo>
                  <a:cubicBezTo>
                    <a:pt x="902105" y="0"/>
                    <a:pt x="944015" y="41910"/>
                    <a:pt x="944015" y="92710"/>
                  </a:cubicBezTo>
                  <a:lnTo>
                    <a:pt x="944015" y="841319"/>
                  </a:lnTo>
                  <a:cubicBezTo>
                    <a:pt x="945285" y="893388"/>
                    <a:pt x="903375" y="935298"/>
                    <a:pt x="852575" y="935298"/>
                  </a:cubicBezTo>
                  <a:close/>
                </a:path>
              </a:pathLst>
            </a:custGeom>
            <a:solidFill>
              <a:srgbClr val="105652"/>
            </a:solidFill>
          </p:spPr>
        </p:sp>
        <p:sp>
          <p:nvSpPr>
            <p:cNvPr name="Freeform 19" id="19"/>
            <p:cNvSpPr/>
            <p:nvPr/>
          </p:nvSpPr>
          <p:spPr>
            <a:xfrm flipH="false" flipV="false" rot="0">
              <a:off x="0" y="0"/>
              <a:ext cx="1008785" cy="998799"/>
            </a:xfrm>
            <a:custGeom>
              <a:avLst/>
              <a:gdLst/>
              <a:ahLst/>
              <a:cxnLst/>
              <a:rect r="r" b="b" t="t" l="l"/>
              <a:pathLst>
                <a:path h="998799" w="1008785">
                  <a:moveTo>
                    <a:pt x="884325" y="59690"/>
                  </a:moveTo>
                  <a:cubicBezTo>
                    <a:pt x="919885" y="59690"/>
                    <a:pt x="949095" y="88900"/>
                    <a:pt x="949095" y="124460"/>
                  </a:cubicBezTo>
                  <a:lnTo>
                    <a:pt x="949095" y="874339"/>
                  </a:lnTo>
                  <a:cubicBezTo>
                    <a:pt x="949095" y="909899"/>
                    <a:pt x="919885" y="939108"/>
                    <a:pt x="884325" y="939108"/>
                  </a:cubicBezTo>
                  <a:lnTo>
                    <a:pt x="124460" y="939108"/>
                  </a:lnTo>
                  <a:cubicBezTo>
                    <a:pt x="88900" y="939108"/>
                    <a:pt x="59690" y="909899"/>
                    <a:pt x="59690" y="874339"/>
                  </a:cubicBezTo>
                  <a:lnTo>
                    <a:pt x="59690" y="124460"/>
                  </a:lnTo>
                  <a:cubicBezTo>
                    <a:pt x="59690" y="88900"/>
                    <a:pt x="88900" y="59690"/>
                    <a:pt x="124460" y="59690"/>
                  </a:cubicBezTo>
                  <a:lnTo>
                    <a:pt x="884325" y="59690"/>
                  </a:lnTo>
                  <a:moveTo>
                    <a:pt x="884325" y="0"/>
                  </a:moveTo>
                  <a:lnTo>
                    <a:pt x="124460" y="0"/>
                  </a:lnTo>
                  <a:cubicBezTo>
                    <a:pt x="55880" y="0"/>
                    <a:pt x="0" y="55880"/>
                    <a:pt x="0" y="124460"/>
                  </a:cubicBezTo>
                  <a:lnTo>
                    <a:pt x="0" y="874339"/>
                  </a:lnTo>
                  <a:cubicBezTo>
                    <a:pt x="0" y="942919"/>
                    <a:pt x="55880" y="998799"/>
                    <a:pt x="124460" y="998799"/>
                  </a:cubicBezTo>
                  <a:lnTo>
                    <a:pt x="884325" y="998799"/>
                  </a:lnTo>
                  <a:cubicBezTo>
                    <a:pt x="952905" y="998799"/>
                    <a:pt x="1008785" y="942919"/>
                    <a:pt x="1008785" y="874339"/>
                  </a:cubicBezTo>
                  <a:lnTo>
                    <a:pt x="1008785" y="124460"/>
                  </a:lnTo>
                  <a:cubicBezTo>
                    <a:pt x="1008785" y="55880"/>
                    <a:pt x="952905" y="0"/>
                    <a:pt x="884325" y="0"/>
                  </a:cubicBezTo>
                  <a:close/>
                </a:path>
              </a:pathLst>
            </a:custGeom>
            <a:solidFill>
              <a:srgbClr val="000000"/>
            </a:solidFill>
          </p:spPr>
        </p:sp>
      </p:grpSp>
      <p:grpSp>
        <p:nvGrpSpPr>
          <p:cNvPr name="Group 20" id="20"/>
          <p:cNvGrpSpPr/>
          <p:nvPr/>
        </p:nvGrpSpPr>
        <p:grpSpPr>
          <a:xfrm rot="0">
            <a:off x="13808301" y="5143500"/>
            <a:ext cx="280984" cy="278202"/>
            <a:chOff x="0" y="0"/>
            <a:chExt cx="1008785" cy="998798"/>
          </a:xfrm>
        </p:grpSpPr>
        <p:sp>
          <p:nvSpPr>
            <p:cNvPr name="Freeform 21" id="21"/>
            <p:cNvSpPr/>
            <p:nvPr/>
          </p:nvSpPr>
          <p:spPr>
            <a:xfrm flipH="false" flipV="false" rot="0">
              <a:off x="31750" y="31750"/>
              <a:ext cx="945285" cy="935298"/>
            </a:xfrm>
            <a:custGeom>
              <a:avLst/>
              <a:gdLst/>
              <a:ahLst/>
              <a:cxnLst/>
              <a:rect r="r" b="b" t="t" l="l"/>
              <a:pathLst>
                <a:path h="935298" w="945285">
                  <a:moveTo>
                    <a:pt x="852575" y="935298"/>
                  </a:moveTo>
                  <a:lnTo>
                    <a:pt x="92710" y="935298"/>
                  </a:lnTo>
                  <a:cubicBezTo>
                    <a:pt x="41910" y="935298"/>
                    <a:pt x="0" y="893388"/>
                    <a:pt x="0" y="842588"/>
                  </a:cubicBezTo>
                  <a:lnTo>
                    <a:pt x="0" y="92710"/>
                  </a:lnTo>
                  <a:cubicBezTo>
                    <a:pt x="0" y="41910"/>
                    <a:pt x="41910" y="0"/>
                    <a:pt x="92710" y="0"/>
                  </a:cubicBezTo>
                  <a:lnTo>
                    <a:pt x="851305" y="0"/>
                  </a:lnTo>
                  <a:cubicBezTo>
                    <a:pt x="902105" y="0"/>
                    <a:pt x="944015" y="41910"/>
                    <a:pt x="944015" y="92710"/>
                  </a:cubicBezTo>
                  <a:lnTo>
                    <a:pt x="944015" y="841319"/>
                  </a:lnTo>
                  <a:cubicBezTo>
                    <a:pt x="945285" y="893388"/>
                    <a:pt x="903375" y="935298"/>
                    <a:pt x="852575" y="935298"/>
                  </a:cubicBezTo>
                  <a:close/>
                </a:path>
              </a:pathLst>
            </a:custGeom>
            <a:solidFill>
              <a:srgbClr val="F9C041"/>
            </a:solidFill>
          </p:spPr>
        </p:sp>
        <p:sp>
          <p:nvSpPr>
            <p:cNvPr name="Freeform 22" id="22"/>
            <p:cNvSpPr/>
            <p:nvPr/>
          </p:nvSpPr>
          <p:spPr>
            <a:xfrm flipH="false" flipV="false" rot="0">
              <a:off x="0" y="0"/>
              <a:ext cx="1008785" cy="998799"/>
            </a:xfrm>
            <a:custGeom>
              <a:avLst/>
              <a:gdLst/>
              <a:ahLst/>
              <a:cxnLst/>
              <a:rect r="r" b="b" t="t" l="l"/>
              <a:pathLst>
                <a:path h="998799" w="1008785">
                  <a:moveTo>
                    <a:pt x="884325" y="59690"/>
                  </a:moveTo>
                  <a:cubicBezTo>
                    <a:pt x="919885" y="59690"/>
                    <a:pt x="949095" y="88900"/>
                    <a:pt x="949095" y="124460"/>
                  </a:cubicBezTo>
                  <a:lnTo>
                    <a:pt x="949095" y="874339"/>
                  </a:lnTo>
                  <a:cubicBezTo>
                    <a:pt x="949095" y="909899"/>
                    <a:pt x="919885" y="939108"/>
                    <a:pt x="884325" y="939108"/>
                  </a:cubicBezTo>
                  <a:lnTo>
                    <a:pt x="124460" y="939108"/>
                  </a:lnTo>
                  <a:cubicBezTo>
                    <a:pt x="88900" y="939108"/>
                    <a:pt x="59690" y="909899"/>
                    <a:pt x="59690" y="874339"/>
                  </a:cubicBezTo>
                  <a:lnTo>
                    <a:pt x="59690" y="124460"/>
                  </a:lnTo>
                  <a:cubicBezTo>
                    <a:pt x="59690" y="88900"/>
                    <a:pt x="88900" y="59690"/>
                    <a:pt x="124460" y="59690"/>
                  </a:cubicBezTo>
                  <a:lnTo>
                    <a:pt x="884325" y="59690"/>
                  </a:lnTo>
                  <a:moveTo>
                    <a:pt x="884325" y="0"/>
                  </a:moveTo>
                  <a:lnTo>
                    <a:pt x="124460" y="0"/>
                  </a:lnTo>
                  <a:cubicBezTo>
                    <a:pt x="55880" y="0"/>
                    <a:pt x="0" y="55880"/>
                    <a:pt x="0" y="124460"/>
                  </a:cubicBezTo>
                  <a:lnTo>
                    <a:pt x="0" y="874339"/>
                  </a:lnTo>
                  <a:cubicBezTo>
                    <a:pt x="0" y="942919"/>
                    <a:pt x="55880" y="998799"/>
                    <a:pt x="124460" y="998799"/>
                  </a:cubicBezTo>
                  <a:lnTo>
                    <a:pt x="884325" y="998799"/>
                  </a:lnTo>
                  <a:cubicBezTo>
                    <a:pt x="952905" y="998799"/>
                    <a:pt x="1008785" y="942919"/>
                    <a:pt x="1008785" y="874339"/>
                  </a:cubicBezTo>
                  <a:lnTo>
                    <a:pt x="1008785" y="124460"/>
                  </a:lnTo>
                  <a:cubicBezTo>
                    <a:pt x="1008785" y="55880"/>
                    <a:pt x="952905" y="0"/>
                    <a:pt x="884325" y="0"/>
                  </a:cubicBezTo>
                  <a:close/>
                </a:path>
              </a:pathLst>
            </a:custGeom>
            <a:solidFill>
              <a:srgbClr val="000000"/>
            </a:solidFill>
          </p:spPr>
        </p:sp>
      </p:grpSp>
      <p:sp>
        <p:nvSpPr>
          <p:cNvPr name="TextBox 23" id="23"/>
          <p:cNvSpPr txBox="true"/>
          <p:nvPr/>
        </p:nvSpPr>
        <p:spPr>
          <a:xfrm rot="0">
            <a:off x="2119627" y="5667125"/>
            <a:ext cx="3576232" cy="581186"/>
          </a:xfrm>
          <a:prstGeom prst="rect">
            <a:avLst/>
          </a:prstGeom>
        </p:spPr>
        <p:txBody>
          <a:bodyPr anchor="t" rtlCol="false" tIns="0" lIns="0" bIns="0" rIns="0">
            <a:spAutoFit/>
          </a:bodyPr>
          <a:lstStyle/>
          <a:p>
            <a:pPr algn="ctr">
              <a:lnSpc>
                <a:spcPts val="4716"/>
              </a:lnSpc>
            </a:pPr>
            <a:r>
              <a:rPr lang="en-US" sz="3368" b="true">
                <a:solidFill>
                  <a:srgbClr val="000000"/>
                </a:solidFill>
                <a:latin typeface="Bebas Neue Bold"/>
                <a:ea typeface="Bebas Neue Bold"/>
                <a:cs typeface="Bebas Neue Bold"/>
                <a:sym typeface="Bebas Neue Bold"/>
              </a:rPr>
              <a:t>High school</a:t>
            </a:r>
          </a:p>
        </p:txBody>
      </p:sp>
      <p:sp>
        <p:nvSpPr>
          <p:cNvPr name="TextBox 24" id="24"/>
          <p:cNvSpPr txBox="true"/>
          <p:nvPr/>
        </p:nvSpPr>
        <p:spPr>
          <a:xfrm rot="0">
            <a:off x="7355884" y="5667125"/>
            <a:ext cx="3576232" cy="584996"/>
          </a:xfrm>
          <a:prstGeom prst="rect">
            <a:avLst/>
          </a:prstGeom>
        </p:spPr>
        <p:txBody>
          <a:bodyPr anchor="t" rtlCol="false" tIns="0" lIns="0" bIns="0" rIns="0">
            <a:spAutoFit/>
          </a:bodyPr>
          <a:lstStyle/>
          <a:p>
            <a:pPr algn="ctr">
              <a:lnSpc>
                <a:spcPts val="4716"/>
              </a:lnSpc>
            </a:pPr>
            <a:r>
              <a:rPr lang="en-US" sz="3368" b="true">
                <a:solidFill>
                  <a:srgbClr val="000000"/>
                </a:solidFill>
                <a:latin typeface="Bebas Neue Bold"/>
                <a:ea typeface="Bebas Neue Bold"/>
                <a:cs typeface="Bebas Neue Bold"/>
                <a:sym typeface="Bebas Neue Bold"/>
              </a:rPr>
              <a:t>Foundation Year </a:t>
            </a:r>
          </a:p>
        </p:txBody>
      </p:sp>
      <p:sp>
        <p:nvSpPr>
          <p:cNvPr name="TextBox 25" id="25"/>
          <p:cNvSpPr txBox="true"/>
          <p:nvPr/>
        </p:nvSpPr>
        <p:spPr>
          <a:xfrm rot="0">
            <a:off x="11598318" y="5667125"/>
            <a:ext cx="4138592" cy="584996"/>
          </a:xfrm>
          <a:prstGeom prst="rect">
            <a:avLst/>
          </a:prstGeom>
        </p:spPr>
        <p:txBody>
          <a:bodyPr anchor="t" rtlCol="false" tIns="0" lIns="0" bIns="0" rIns="0">
            <a:spAutoFit/>
          </a:bodyPr>
          <a:lstStyle/>
          <a:p>
            <a:pPr algn="ctr">
              <a:lnSpc>
                <a:spcPts val="4716"/>
              </a:lnSpc>
            </a:pPr>
            <a:r>
              <a:rPr lang="en-US" sz="3368" b="true">
                <a:solidFill>
                  <a:srgbClr val="000000"/>
                </a:solidFill>
                <a:latin typeface="Bebas Neue Bold"/>
                <a:ea typeface="Bebas Neue Bold"/>
                <a:cs typeface="Bebas Neue Bold"/>
                <a:sym typeface="Bebas Neue Bold"/>
              </a:rPr>
              <a:t>Faculty of AI (MNU )</a:t>
            </a:r>
          </a:p>
        </p:txBody>
      </p:sp>
      <p:sp>
        <p:nvSpPr>
          <p:cNvPr name="TextBox 26" id="26"/>
          <p:cNvSpPr txBox="true"/>
          <p:nvPr/>
        </p:nvSpPr>
        <p:spPr>
          <a:xfrm rot="0">
            <a:off x="1028700" y="952500"/>
            <a:ext cx="5327435" cy="581186"/>
          </a:xfrm>
          <a:prstGeom prst="rect">
            <a:avLst/>
          </a:prstGeom>
        </p:spPr>
        <p:txBody>
          <a:bodyPr anchor="t" rtlCol="false" tIns="0" lIns="0" bIns="0" rIns="0">
            <a:spAutoFit/>
          </a:bodyPr>
          <a:lstStyle/>
          <a:p>
            <a:pPr algn="l">
              <a:lnSpc>
                <a:spcPts val="4716"/>
              </a:lnSpc>
            </a:pPr>
            <a:r>
              <a:rPr lang="en-US" sz="3368">
                <a:solidFill>
                  <a:srgbClr val="000000"/>
                </a:solidFill>
                <a:latin typeface="Bebas Neue"/>
                <a:ea typeface="Bebas Neue"/>
                <a:cs typeface="Bebas Neue"/>
                <a:sym typeface="Bebas Neue"/>
              </a:rPr>
              <a:t>elham adel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grpSp>
        <p:nvGrpSpPr>
          <p:cNvPr name="Group 3" id="3"/>
          <p:cNvGrpSpPr/>
          <p:nvPr/>
        </p:nvGrpSpPr>
        <p:grpSpPr>
          <a:xfrm rot="0">
            <a:off x="8420603" y="2010754"/>
            <a:ext cx="8838697" cy="6265491"/>
            <a:chOff x="0" y="0"/>
            <a:chExt cx="11655940" cy="8262552"/>
          </a:xfrm>
        </p:grpSpPr>
        <p:sp>
          <p:nvSpPr>
            <p:cNvPr name="Freeform 4" id="4"/>
            <p:cNvSpPr/>
            <p:nvPr/>
          </p:nvSpPr>
          <p:spPr>
            <a:xfrm flipH="false" flipV="false" rot="0">
              <a:off x="31750" y="31750"/>
              <a:ext cx="11592440" cy="8199051"/>
            </a:xfrm>
            <a:custGeom>
              <a:avLst/>
              <a:gdLst/>
              <a:ahLst/>
              <a:cxnLst/>
              <a:rect r="r" b="b" t="t" l="l"/>
              <a:pathLst>
                <a:path h="8199051" w="11592440">
                  <a:moveTo>
                    <a:pt x="11499731" y="8199051"/>
                  </a:moveTo>
                  <a:lnTo>
                    <a:pt x="92710" y="8199051"/>
                  </a:lnTo>
                  <a:cubicBezTo>
                    <a:pt x="41910" y="8199051"/>
                    <a:pt x="0" y="8157142"/>
                    <a:pt x="0" y="8106342"/>
                  </a:cubicBezTo>
                  <a:lnTo>
                    <a:pt x="0" y="92710"/>
                  </a:lnTo>
                  <a:cubicBezTo>
                    <a:pt x="0" y="41910"/>
                    <a:pt x="41910" y="0"/>
                    <a:pt x="92710" y="0"/>
                  </a:cubicBezTo>
                  <a:lnTo>
                    <a:pt x="11498460" y="0"/>
                  </a:lnTo>
                  <a:cubicBezTo>
                    <a:pt x="11549260" y="0"/>
                    <a:pt x="11591171" y="41910"/>
                    <a:pt x="11591171" y="92710"/>
                  </a:cubicBezTo>
                  <a:lnTo>
                    <a:pt x="11591171" y="8105072"/>
                  </a:lnTo>
                  <a:cubicBezTo>
                    <a:pt x="11592440" y="8157142"/>
                    <a:pt x="11550531" y="8199051"/>
                    <a:pt x="11499731" y="8199051"/>
                  </a:cubicBezTo>
                  <a:close/>
                </a:path>
              </a:pathLst>
            </a:custGeom>
            <a:solidFill>
              <a:srgbClr val="F9C041"/>
            </a:solidFill>
          </p:spPr>
        </p:sp>
        <p:sp>
          <p:nvSpPr>
            <p:cNvPr name="Freeform 5" id="5"/>
            <p:cNvSpPr/>
            <p:nvPr/>
          </p:nvSpPr>
          <p:spPr>
            <a:xfrm flipH="false" flipV="false" rot="0">
              <a:off x="0" y="0"/>
              <a:ext cx="11655940" cy="8262552"/>
            </a:xfrm>
            <a:custGeom>
              <a:avLst/>
              <a:gdLst/>
              <a:ahLst/>
              <a:cxnLst/>
              <a:rect r="r" b="b" t="t" l="l"/>
              <a:pathLst>
                <a:path h="8262552" w="11655940">
                  <a:moveTo>
                    <a:pt x="11531481" y="59690"/>
                  </a:moveTo>
                  <a:cubicBezTo>
                    <a:pt x="11567040" y="59690"/>
                    <a:pt x="11596250" y="88900"/>
                    <a:pt x="11596250" y="124460"/>
                  </a:cubicBezTo>
                  <a:lnTo>
                    <a:pt x="11596250" y="8138092"/>
                  </a:lnTo>
                  <a:cubicBezTo>
                    <a:pt x="11596250" y="8173652"/>
                    <a:pt x="11567040" y="8202862"/>
                    <a:pt x="11531481" y="8202862"/>
                  </a:cubicBezTo>
                  <a:lnTo>
                    <a:pt x="124460" y="8202862"/>
                  </a:lnTo>
                  <a:cubicBezTo>
                    <a:pt x="88900" y="8202862"/>
                    <a:pt x="59690" y="8173652"/>
                    <a:pt x="59690" y="8138092"/>
                  </a:cubicBezTo>
                  <a:lnTo>
                    <a:pt x="59690" y="124460"/>
                  </a:lnTo>
                  <a:cubicBezTo>
                    <a:pt x="59690" y="88900"/>
                    <a:pt x="88900" y="59690"/>
                    <a:pt x="124460" y="59690"/>
                  </a:cubicBezTo>
                  <a:lnTo>
                    <a:pt x="11531481" y="59690"/>
                  </a:lnTo>
                  <a:moveTo>
                    <a:pt x="11531481" y="0"/>
                  </a:moveTo>
                  <a:lnTo>
                    <a:pt x="124460" y="0"/>
                  </a:lnTo>
                  <a:cubicBezTo>
                    <a:pt x="55880" y="0"/>
                    <a:pt x="0" y="55880"/>
                    <a:pt x="0" y="124460"/>
                  </a:cubicBezTo>
                  <a:lnTo>
                    <a:pt x="0" y="8138092"/>
                  </a:lnTo>
                  <a:cubicBezTo>
                    <a:pt x="0" y="8206672"/>
                    <a:pt x="55880" y="8262552"/>
                    <a:pt x="124460" y="8262552"/>
                  </a:cubicBezTo>
                  <a:lnTo>
                    <a:pt x="11531481" y="8262552"/>
                  </a:lnTo>
                  <a:cubicBezTo>
                    <a:pt x="11600060" y="8262552"/>
                    <a:pt x="11655940" y="8206672"/>
                    <a:pt x="11655940" y="8138092"/>
                  </a:cubicBezTo>
                  <a:lnTo>
                    <a:pt x="11655940" y="124460"/>
                  </a:lnTo>
                  <a:cubicBezTo>
                    <a:pt x="11655940" y="55880"/>
                    <a:pt x="11600060" y="0"/>
                    <a:pt x="11531481" y="0"/>
                  </a:cubicBezTo>
                  <a:close/>
                </a:path>
              </a:pathLst>
            </a:custGeom>
            <a:solidFill>
              <a:srgbClr val="000000"/>
            </a:solidFill>
          </p:spPr>
        </p:sp>
      </p:grpSp>
      <p:grpSp>
        <p:nvGrpSpPr>
          <p:cNvPr name="Group 6" id="6"/>
          <p:cNvGrpSpPr/>
          <p:nvPr/>
        </p:nvGrpSpPr>
        <p:grpSpPr>
          <a:xfrm rot="0">
            <a:off x="8753076" y="2307466"/>
            <a:ext cx="8173752" cy="4731765"/>
            <a:chOff x="0" y="0"/>
            <a:chExt cx="10898336" cy="6309020"/>
          </a:xfrm>
        </p:grpSpPr>
        <p:pic>
          <p:nvPicPr>
            <p:cNvPr name="Picture 7" id="7"/>
            <p:cNvPicPr>
              <a:picLocks noChangeAspect="true"/>
            </p:cNvPicPr>
            <p:nvPr/>
          </p:nvPicPr>
          <p:blipFill>
            <a:blip r:embed="rId2"/>
            <a:srcRect l="0" t="5478" r="0" b="5478"/>
            <a:stretch>
              <a:fillRect/>
            </a:stretch>
          </p:blipFill>
          <p:spPr>
            <a:xfrm flipH="false" flipV="false">
              <a:off x="0" y="0"/>
              <a:ext cx="10898336" cy="6309020"/>
            </a:xfrm>
            <a:prstGeom prst="rect">
              <a:avLst/>
            </a:prstGeom>
          </p:spPr>
        </p:pic>
      </p:grpSp>
      <p:sp>
        <p:nvSpPr>
          <p:cNvPr name="TextBox 8" id="8"/>
          <p:cNvSpPr txBox="true"/>
          <p:nvPr/>
        </p:nvSpPr>
        <p:spPr>
          <a:xfrm rot="0">
            <a:off x="1028700" y="3952525"/>
            <a:ext cx="5718124" cy="1599145"/>
          </a:xfrm>
          <a:prstGeom prst="rect">
            <a:avLst/>
          </a:prstGeom>
        </p:spPr>
        <p:txBody>
          <a:bodyPr anchor="t" rtlCol="false" tIns="0" lIns="0" bIns="0" rIns="0">
            <a:spAutoFit/>
          </a:bodyPr>
          <a:lstStyle/>
          <a:p>
            <a:pPr algn="l">
              <a:lnSpc>
                <a:spcPts val="11883"/>
              </a:lnSpc>
            </a:pPr>
            <a:r>
              <a:rPr lang="en-US" b="true" sz="11883">
                <a:solidFill>
                  <a:srgbClr val="000000"/>
                </a:solidFill>
                <a:latin typeface="Bebas Neue Bold"/>
                <a:ea typeface="Bebas Neue Bold"/>
                <a:cs typeface="Bebas Neue Bold"/>
                <a:sym typeface="Bebas Neue Bold"/>
              </a:rPr>
              <a:t>EXPERIENCE</a:t>
            </a:r>
          </a:p>
        </p:txBody>
      </p:sp>
      <p:sp>
        <p:nvSpPr>
          <p:cNvPr name="TextBox 9" id="9"/>
          <p:cNvSpPr txBox="true"/>
          <p:nvPr/>
        </p:nvSpPr>
        <p:spPr>
          <a:xfrm rot="0">
            <a:off x="1028700" y="5433560"/>
            <a:ext cx="5138405" cy="2907031"/>
          </a:xfrm>
          <a:prstGeom prst="rect">
            <a:avLst/>
          </a:prstGeom>
        </p:spPr>
        <p:txBody>
          <a:bodyPr anchor="t" rtlCol="false" tIns="0" lIns="0" bIns="0" rIns="0">
            <a:spAutoFit/>
          </a:bodyPr>
          <a:lstStyle/>
          <a:p>
            <a:pPr algn="l">
              <a:lnSpc>
                <a:spcPts val="3839"/>
              </a:lnSpc>
            </a:pPr>
            <a:r>
              <a:rPr lang="en-US" sz="2399">
                <a:solidFill>
                  <a:srgbClr val="000000"/>
                </a:solidFill>
                <a:latin typeface="Poppins"/>
                <a:ea typeface="Poppins"/>
                <a:cs typeface="Poppins"/>
                <a:sym typeface="Poppins"/>
              </a:rPr>
              <a:t>-Freelance Mobile App &amp; IoT Developer (Remote)</a:t>
            </a:r>
          </a:p>
          <a:p>
            <a:pPr algn="l">
              <a:lnSpc>
                <a:spcPts val="3839"/>
              </a:lnSpc>
            </a:pPr>
            <a:r>
              <a:rPr lang="en-US" sz="2399">
                <a:solidFill>
                  <a:srgbClr val="000000"/>
                </a:solidFill>
                <a:latin typeface="Poppins"/>
                <a:ea typeface="Poppins"/>
                <a:cs typeface="Poppins"/>
                <a:sym typeface="Poppins"/>
              </a:rPr>
              <a:t>-Worked on data analysis and visualization projects using Python, SQL, Power BI, and Tableau.</a:t>
            </a:r>
          </a:p>
        </p:txBody>
      </p:sp>
      <p:sp>
        <p:nvSpPr>
          <p:cNvPr name="TextBox 10" id="10"/>
          <p:cNvSpPr txBox="true"/>
          <p:nvPr/>
        </p:nvSpPr>
        <p:spPr>
          <a:xfrm rot="0">
            <a:off x="1028700" y="2792894"/>
            <a:ext cx="4537872" cy="1189827"/>
          </a:xfrm>
          <a:prstGeom prst="rect">
            <a:avLst/>
          </a:prstGeom>
        </p:spPr>
        <p:txBody>
          <a:bodyPr anchor="t" rtlCol="false" tIns="0" lIns="0" bIns="0" rIns="0">
            <a:spAutoFit/>
          </a:bodyPr>
          <a:lstStyle/>
          <a:p>
            <a:pPr algn="l">
              <a:lnSpc>
                <a:spcPts val="8968"/>
              </a:lnSpc>
            </a:pPr>
            <a:r>
              <a:rPr lang="en-US" sz="8968">
                <a:solidFill>
                  <a:srgbClr val="B91646"/>
                </a:solidFill>
                <a:latin typeface="Brittany"/>
                <a:ea typeface="Brittany"/>
                <a:cs typeface="Brittany"/>
                <a:sym typeface="Brittany"/>
              </a:rPr>
              <a:t>work</a:t>
            </a:r>
          </a:p>
        </p:txBody>
      </p:sp>
      <p:sp>
        <p:nvSpPr>
          <p:cNvPr name="TextBox 11" id="11"/>
          <p:cNvSpPr txBox="true"/>
          <p:nvPr/>
        </p:nvSpPr>
        <p:spPr>
          <a:xfrm rot="0">
            <a:off x="8753076" y="7292841"/>
            <a:ext cx="4086876" cy="584996"/>
          </a:xfrm>
          <a:prstGeom prst="rect">
            <a:avLst/>
          </a:prstGeom>
        </p:spPr>
        <p:txBody>
          <a:bodyPr anchor="t" rtlCol="false" tIns="0" lIns="0" bIns="0" rIns="0">
            <a:spAutoFit/>
          </a:bodyPr>
          <a:lstStyle/>
          <a:p>
            <a:pPr algn="ctr" marL="727294" indent="-363647" lvl="1">
              <a:lnSpc>
                <a:spcPts val="4716"/>
              </a:lnSpc>
              <a:buFont typeface="Arial"/>
              <a:buChar char="•"/>
            </a:pPr>
            <a:r>
              <a:rPr lang="en-US" b="true" sz="3368">
                <a:solidFill>
                  <a:srgbClr val="000000"/>
                </a:solidFill>
                <a:latin typeface="Bebas Neue Bold"/>
                <a:ea typeface="Bebas Neue Bold"/>
                <a:cs typeface="Bebas Neue Bold"/>
                <a:sym typeface="Bebas Neue Bold"/>
              </a:rPr>
              <a:t>IoT Engineer </a:t>
            </a:r>
          </a:p>
        </p:txBody>
      </p:sp>
      <p:sp>
        <p:nvSpPr>
          <p:cNvPr name="TextBox 12" id="12"/>
          <p:cNvSpPr txBox="true"/>
          <p:nvPr/>
        </p:nvSpPr>
        <p:spPr>
          <a:xfrm rot="0">
            <a:off x="12839951" y="7292841"/>
            <a:ext cx="4086876" cy="584996"/>
          </a:xfrm>
          <a:prstGeom prst="rect">
            <a:avLst/>
          </a:prstGeom>
        </p:spPr>
        <p:txBody>
          <a:bodyPr anchor="t" rtlCol="false" tIns="0" lIns="0" bIns="0" rIns="0">
            <a:spAutoFit/>
          </a:bodyPr>
          <a:lstStyle/>
          <a:p>
            <a:pPr algn="ctr" marL="727294" indent="-363647" lvl="1">
              <a:lnSpc>
                <a:spcPts val="4716"/>
              </a:lnSpc>
              <a:buFont typeface="Arial"/>
              <a:buChar char="•"/>
            </a:pPr>
            <a:r>
              <a:rPr lang="en-US" b="true" sz="3368">
                <a:solidFill>
                  <a:srgbClr val="000000"/>
                </a:solidFill>
                <a:latin typeface="Bebas Neue Bold"/>
                <a:ea typeface="Bebas Neue Bold"/>
                <a:cs typeface="Bebas Neue Bold"/>
                <a:sym typeface="Bebas Neue Bold"/>
              </a:rPr>
              <a:t>Data Analyst</a:t>
            </a:r>
          </a:p>
        </p:txBody>
      </p:sp>
      <p:sp>
        <p:nvSpPr>
          <p:cNvPr name="TextBox 13" id="13"/>
          <p:cNvSpPr txBox="true"/>
          <p:nvPr/>
        </p:nvSpPr>
        <p:spPr>
          <a:xfrm rot="0">
            <a:off x="1028700" y="952500"/>
            <a:ext cx="5327435" cy="581186"/>
          </a:xfrm>
          <a:prstGeom prst="rect">
            <a:avLst/>
          </a:prstGeom>
        </p:spPr>
        <p:txBody>
          <a:bodyPr anchor="t" rtlCol="false" tIns="0" lIns="0" bIns="0" rIns="0">
            <a:spAutoFit/>
          </a:bodyPr>
          <a:lstStyle/>
          <a:p>
            <a:pPr algn="l">
              <a:lnSpc>
                <a:spcPts val="4716"/>
              </a:lnSpc>
            </a:pPr>
            <a:r>
              <a:rPr lang="en-US" sz="3368">
                <a:solidFill>
                  <a:srgbClr val="000000"/>
                </a:solidFill>
                <a:latin typeface="Bebas Neue"/>
                <a:ea typeface="Bebas Neue"/>
                <a:cs typeface="Bebas Neue"/>
                <a:sym typeface="Bebas Neue"/>
              </a:rPr>
              <a:t>elham adel</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BF3E4"/>
        </a:solidFill>
      </p:bgPr>
    </p:bg>
    <p:spTree>
      <p:nvGrpSpPr>
        <p:cNvPr id="1" name=""/>
        <p:cNvGrpSpPr/>
        <p:nvPr/>
      </p:nvGrpSpPr>
      <p:grpSpPr>
        <a:xfrm>
          <a:off x="0" y="0"/>
          <a:ext cx="0" cy="0"/>
          <a:chOff x="0" y="0"/>
          <a:chExt cx="0" cy="0"/>
        </a:xfrm>
      </p:grpSpPr>
      <p:sp>
        <p:nvSpPr>
          <p:cNvPr name="AutoShape 2" id="2"/>
          <p:cNvSpPr/>
          <p:nvPr/>
        </p:nvSpPr>
        <p:spPr>
          <a:xfrm rot="0">
            <a:off x="15992183" y="9097962"/>
            <a:ext cx="1267117" cy="0"/>
          </a:xfrm>
          <a:prstGeom prst="line">
            <a:avLst/>
          </a:prstGeom>
          <a:ln cap="flat" w="19050">
            <a:solidFill>
              <a:srgbClr val="000000"/>
            </a:solidFill>
            <a:prstDash val="solid"/>
            <a:headEnd type="none" len="sm" w="sm"/>
            <a:tailEnd type="arrow" len="sm" w="med"/>
          </a:ln>
        </p:spPr>
      </p:sp>
      <p:sp>
        <p:nvSpPr>
          <p:cNvPr name="TextBox 3" id="3"/>
          <p:cNvSpPr txBox="true"/>
          <p:nvPr/>
        </p:nvSpPr>
        <p:spPr>
          <a:xfrm rot="0">
            <a:off x="6137630" y="3350407"/>
            <a:ext cx="6012740" cy="1598730"/>
          </a:xfrm>
          <a:prstGeom prst="rect">
            <a:avLst/>
          </a:prstGeom>
        </p:spPr>
        <p:txBody>
          <a:bodyPr anchor="t" rtlCol="false" tIns="0" lIns="0" bIns="0" rIns="0">
            <a:spAutoFit/>
          </a:bodyPr>
          <a:lstStyle/>
          <a:p>
            <a:pPr algn="ctr">
              <a:lnSpc>
                <a:spcPts val="11883"/>
              </a:lnSpc>
            </a:pPr>
            <a:r>
              <a:rPr lang="en-US" b="true" sz="11883">
                <a:solidFill>
                  <a:srgbClr val="000000"/>
                </a:solidFill>
                <a:latin typeface="Bebas Neue Bold"/>
                <a:ea typeface="Bebas Neue Bold"/>
                <a:cs typeface="Bebas Neue Bold"/>
                <a:sym typeface="Bebas Neue Bold"/>
              </a:rPr>
              <a:t>PORTFOLIO</a:t>
            </a:r>
          </a:p>
        </p:txBody>
      </p:sp>
      <p:sp>
        <p:nvSpPr>
          <p:cNvPr name="TextBox 4" id="4"/>
          <p:cNvSpPr txBox="true"/>
          <p:nvPr/>
        </p:nvSpPr>
        <p:spPr>
          <a:xfrm rot="0">
            <a:off x="6881184" y="2458602"/>
            <a:ext cx="4537872" cy="1191689"/>
          </a:xfrm>
          <a:prstGeom prst="rect">
            <a:avLst/>
          </a:prstGeom>
        </p:spPr>
        <p:txBody>
          <a:bodyPr anchor="t" rtlCol="false" tIns="0" lIns="0" bIns="0" rIns="0">
            <a:spAutoFit/>
          </a:bodyPr>
          <a:lstStyle/>
          <a:p>
            <a:pPr algn="ctr">
              <a:lnSpc>
                <a:spcPts val="8968"/>
              </a:lnSpc>
            </a:pPr>
            <a:r>
              <a:rPr lang="en-US" sz="8968">
                <a:solidFill>
                  <a:srgbClr val="B91646"/>
                </a:solidFill>
                <a:latin typeface="Brittany"/>
                <a:ea typeface="Brittany"/>
                <a:cs typeface="Brittany"/>
                <a:sym typeface="Brittany"/>
              </a:rPr>
              <a:t>project</a:t>
            </a:r>
          </a:p>
        </p:txBody>
      </p:sp>
      <p:sp>
        <p:nvSpPr>
          <p:cNvPr name="AutoShape 5" id="5"/>
          <p:cNvSpPr/>
          <p:nvPr/>
        </p:nvSpPr>
        <p:spPr>
          <a:xfrm rot="2017">
            <a:off x="1028699" y="6435289"/>
            <a:ext cx="16230603" cy="0"/>
          </a:xfrm>
          <a:prstGeom prst="line">
            <a:avLst/>
          </a:prstGeom>
          <a:ln cap="flat" w="19050">
            <a:solidFill>
              <a:srgbClr val="000000"/>
            </a:solidFill>
            <a:prstDash val="solid"/>
            <a:headEnd type="none" len="sm" w="sm"/>
            <a:tailEnd type="none" len="sm" w="sm"/>
          </a:ln>
        </p:spPr>
      </p:sp>
      <p:sp>
        <p:nvSpPr>
          <p:cNvPr name="TextBox 6" id="6"/>
          <p:cNvSpPr txBox="true"/>
          <p:nvPr/>
        </p:nvSpPr>
        <p:spPr>
          <a:xfrm rot="0">
            <a:off x="2505540" y="4834837"/>
            <a:ext cx="13276920" cy="963931"/>
          </a:xfrm>
          <a:prstGeom prst="rect">
            <a:avLst/>
          </a:prstGeom>
        </p:spPr>
        <p:txBody>
          <a:bodyPr anchor="t" rtlCol="false" tIns="0" lIns="0" bIns="0" rIns="0">
            <a:spAutoFit/>
          </a:bodyPr>
          <a:lstStyle/>
          <a:p>
            <a:pPr algn="ctr">
              <a:lnSpc>
                <a:spcPts val="3839"/>
              </a:lnSpc>
            </a:pPr>
            <a:r>
              <a:rPr lang="en-US" sz="2399">
                <a:solidFill>
                  <a:srgbClr val="000000"/>
                </a:solidFill>
                <a:latin typeface="Poppins"/>
                <a:ea typeface="Poppins"/>
                <a:cs typeface="Poppins"/>
                <a:sym typeface="Poppins"/>
              </a:rPr>
              <a:t>A showcase of my key projects highlighting expertise in IoT, mobile development, and data analytics.</a:t>
            </a:r>
          </a:p>
        </p:txBody>
      </p:sp>
      <p:grpSp>
        <p:nvGrpSpPr>
          <p:cNvPr name="Group 7" id="7"/>
          <p:cNvGrpSpPr/>
          <p:nvPr/>
        </p:nvGrpSpPr>
        <p:grpSpPr>
          <a:xfrm rot="0">
            <a:off x="6637827" y="7027408"/>
            <a:ext cx="5012346" cy="781940"/>
            <a:chOff x="0" y="0"/>
            <a:chExt cx="6609980" cy="1031175"/>
          </a:xfrm>
        </p:grpSpPr>
        <p:sp>
          <p:nvSpPr>
            <p:cNvPr name="Freeform 8" id="8"/>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name="Freeform 9" id="9"/>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0" id="10"/>
          <p:cNvGrpSpPr/>
          <p:nvPr/>
        </p:nvGrpSpPr>
        <p:grpSpPr>
          <a:xfrm rot="0">
            <a:off x="1028694" y="7027408"/>
            <a:ext cx="5012346" cy="781940"/>
            <a:chOff x="0" y="0"/>
            <a:chExt cx="6609980" cy="1031175"/>
          </a:xfrm>
        </p:grpSpPr>
        <p:sp>
          <p:nvSpPr>
            <p:cNvPr name="Freeform 11" id="11"/>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name="Freeform 12" id="12"/>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grpSp>
        <p:nvGrpSpPr>
          <p:cNvPr name="Group 13" id="13"/>
          <p:cNvGrpSpPr/>
          <p:nvPr/>
        </p:nvGrpSpPr>
        <p:grpSpPr>
          <a:xfrm rot="0">
            <a:off x="12246959" y="7027408"/>
            <a:ext cx="5012346" cy="781940"/>
            <a:chOff x="0" y="0"/>
            <a:chExt cx="6609980" cy="1031175"/>
          </a:xfrm>
        </p:grpSpPr>
        <p:sp>
          <p:nvSpPr>
            <p:cNvPr name="Freeform 14" id="14"/>
            <p:cNvSpPr/>
            <p:nvPr/>
          </p:nvSpPr>
          <p:spPr>
            <a:xfrm flipH="false" flipV="false" rot="0">
              <a:off x="31750" y="31750"/>
              <a:ext cx="6546479" cy="967675"/>
            </a:xfrm>
            <a:custGeom>
              <a:avLst/>
              <a:gdLst/>
              <a:ahLst/>
              <a:cxnLst/>
              <a:rect r="r" b="b" t="t" l="l"/>
              <a:pathLst>
                <a:path h="967675" w="6546479">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name="Freeform 15" id="15"/>
            <p:cNvSpPr/>
            <p:nvPr/>
          </p:nvSpPr>
          <p:spPr>
            <a:xfrm flipH="false" flipV="false" rot="0">
              <a:off x="0" y="0"/>
              <a:ext cx="6609980" cy="1031175"/>
            </a:xfrm>
            <a:custGeom>
              <a:avLst/>
              <a:gdLst/>
              <a:ahLst/>
              <a:cxnLst/>
              <a:rect r="r" b="b" t="t" l="l"/>
              <a:pathLst>
                <a:path h="1031175" w="6609980">
                  <a:moveTo>
                    <a:pt x="6485520" y="59690"/>
                  </a:moveTo>
                  <a:cubicBezTo>
                    <a:pt x="6521079" y="59690"/>
                    <a:pt x="6550290" y="88900"/>
                    <a:pt x="6550290" y="124460"/>
                  </a:cubicBezTo>
                  <a:lnTo>
                    <a:pt x="6550290" y="906715"/>
                  </a:lnTo>
                  <a:cubicBezTo>
                    <a:pt x="6550290"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80" y="975295"/>
                    <a:pt x="6609980" y="906715"/>
                  </a:cubicBezTo>
                  <a:lnTo>
                    <a:pt x="6609980" y="124460"/>
                  </a:lnTo>
                  <a:cubicBezTo>
                    <a:pt x="6609980" y="55880"/>
                    <a:pt x="6554100" y="0"/>
                    <a:pt x="6485520" y="0"/>
                  </a:cubicBezTo>
                  <a:close/>
                </a:path>
              </a:pathLst>
            </a:custGeom>
            <a:solidFill>
              <a:srgbClr val="000000"/>
            </a:solidFill>
          </p:spPr>
        </p:sp>
      </p:grpSp>
      <p:sp>
        <p:nvSpPr>
          <p:cNvPr name="TextBox 16" id="16"/>
          <p:cNvSpPr txBox="true"/>
          <p:nvPr/>
        </p:nvSpPr>
        <p:spPr>
          <a:xfrm rot="0">
            <a:off x="1635400" y="7132192"/>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project 01</a:t>
            </a:r>
          </a:p>
        </p:txBody>
      </p:sp>
      <p:sp>
        <p:nvSpPr>
          <p:cNvPr name="TextBox 17" id="17"/>
          <p:cNvSpPr txBox="true"/>
          <p:nvPr/>
        </p:nvSpPr>
        <p:spPr>
          <a:xfrm rot="0">
            <a:off x="7244533" y="7132192"/>
            <a:ext cx="3798935" cy="537845"/>
          </a:xfrm>
          <a:prstGeom prst="rect">
            <a:avLst/>
          </a:prstGeom>
        </p:spPr>
        <p:txBody>
          <a:bodyPr anchor="t" rtlCol="false" tIns="0" lIns="0" bIns="0" rIns="0">
            <a:spAutoFit/>
          </a:bodyPr>
          <a:lstStyle/>
          <a:p>
            <a:pPr algn="ctr">
              <a:lnSpc>
                <a:spcPts val="4480"/>
              </a:lnSpc>
            </a:pPr>
            <a:r>
              <a:rPr lang="en-US" b="true" sz="3200" spc="320">
                <a:solidFill>
                  <a:srgbClr val="FBF3E4"/>
                </a:solidFill>
                <a:latin typeface="Bebas Neue Bold"/>
                <a:ea typeface="Bebas Neue Bold"/>
                <a:cs typeface="Bebas Neue Bold"/>
                <a:sym typeface="Bebas Neue Bold"/>
              </a:rPr>
              <a:t>project 02</a:t>
            </a:r>
          </a:p>
        </p:txBody>
      </p:sp>
      <p:sp>
        <p:nvSpPr>
          <p:cNvPr name="TextBox 18" id="18"/>
          <p:cNvSpPr txBox="true"/>
          <p:nvPr/>
        </p:nvSpPr>
        <p:spPr>
          <a:xfrm rot="0">
            <a:off x="12853665" y="7132192"/>
            <a:ext cx="3798935" cy="537845"/>
          </a:xfrm>
          <a:prstGeom prst="rect">
            <a:avLst/>
          </a:prstGeom>
        </p:spPr>
        <p:txBody>
          <a:bodyPr anchor="t" rtlCol="false" tIns="0" lIns="0" bIns="0" rIns="0">
            <a:spAutoFit/>
          </a:bodyPr>
          <a:lstStyle/>
          <a:p>
            <a:pPr algn="ctr">
              <a:lnSpc>
                <a:spcPts val="4480"/>
              </a:lnSpc>
            </a:pPr>
            <a:r>
              <a:rPr lang="en-US" b="true" sz="3200" spc="320">
                <a:solidFill>
                  <a:srgbClr val="000000"/>
                </a:solidFill>
                <a:latin typeface="Bebas Neue Bold"/>
                <a:ea typeface="Bebas Neue Bold"/>
                <a:cs typeface="Bebas Neue Bold"/>
                <a:sym typeface="Bebas Neue Bold"/>
              </a:rPr>
              <a:t>project 03</a:t>
            </a:r>
          </a:p>
        </p:txBody>
      </p:sp>
      <p:sp>
        <p:nvSpPr>
          <p:cNvPr name="TextBox 19" id="19"/>
          <p:cNvSpPr txBox="true"/>
          <p:nvPr/>
        </p:nvSpPr>
        <p:spPr>
          <a:xfrm rot="0">
            <a:off x="1028700" y="952500"/>
            <a:ext cx="5327435" cy="584996"/>
          </a:xfrm>
          <a:prstGeom prst="rect">
            <a:avLst/>
          </a:prstGeom>
        </p:spPr>
        <p:txBody>
          <a:bodyPr anchor="t" rtlCol="false" tIns="0" lIns="0" bIns="0" rIns="0">
            <a:spAutoFit/>
          </a:bodyPr>
          <a:lstStyle/>
          <a:p>
            <a:pPr algn="l">
              <a:lnSpc>
                <a:spcPts val="4716"/>
              </a:lnSpc>
            </a:pPr>
            <a:r>
              <a:rPr lang="en-US" sz="3368" b="true">
                <a:solidFill>
                  <a:srgbClr val="000000"/>
                </a:solidFill>
                <a:latin typeface="Bebas Neue Bold"/>
                <a:ea typeface="Bebas Neue Bold"/>
                <a:cs typeface="Bebas Neue Bold"/>
                <a:sym typeface="Bebas Neue Bold"/>
              </a:rPr>
              <a:t>elham adel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DAGwJ_bmUEM</dc:identifier>
  <dcterms:modified xsi:type="dcterms:W3CDTF">2011-08-01T06:04:30Z</dcterms:modified>
  <cp:revision>1</cp:revision>
  <dc:title>Beige Minimal Creative Portfolio Presentation</dc:title>
</cp:coreProperties>
</file>

<file path=docProps/thumbnail.jpeg>
</file>